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146848980" r:id="rId3"/>
    <p:sldId id="2146849033" r:id="rId4"/>
    <p:sldId id="2146849034" r:id="rId5"/>
    <p:sldId id="2146849037" r:id="rId6"/>
    <p:sldId id="2146849035" r:id="rId7"/>
    <p:sldId id="2146849039" r:id="rId8"/>
    <p:sldId id="2146849036" r:id="rId9"/>
    <p:sldId id="2146849040" r:id="rId10"/>
    <p:sldId id="2146849041" r:id="rId11"/>
    <p:sldId id="2146849042" r:id="rId12"/>
    <p:sldId id="2146849043" r:id="rId13"/>
    <p:sldId id="2146849044" r:id="rId14"/>
    <p:sldId id="2146849045" r:id="rId15"/>
    <p:sldId id="2146849046" r:id="rId16"/>
    <p:sldId id="2146849049" r:id="rId17"/>
    <p:sldId id="2146849050" r:id="rId18"/>
    <p:sldId id="2146849051" r:id="rId19"/>
    <p:sldId id="2146849059" r:id="rId20"/>
    <p:sldId id="2146849060" r:id="rId21"/>
    <p:sldId id="2146849052" r:id="rId22"/>
    <p:sldId id="2146849054" r:id="rId23"/>
    <p:sldId id="2146849055" r:id="rId24"/>
    <p:sldId id="2146849056" r:id="rId25"/>
    <p:sldId id="2146849057" r:id="rId26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B6848-2B19-4F11-8C1D-1DA2909AAE18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74150D-1B80-4FF1-8550-E42774CA770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78905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2646-1BAA-BD62-284F-11313FB26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E7141-C1B3-937B-847A-253D34CF7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888E3-1D45-6F8E-EE25-EFDA346B0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EC9E3-01CF-C768-5EF5-07CCE9FBF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CF9C1-FAD0-A00E-A340-34A16385A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6135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A5855-7C58-5269-82D4-4ED58DBDB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7E32D-62A9-03F7-5689-B8064108B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504D0-628E-D507-BEF5-CC9B55FA8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A35973-5A02-5149-77B2-9EC4EFF41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FC392-BFA1-8D6E-E347-B4D36462C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65573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44E31-4029-6B43-A252-7BCAD9E39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AA08BF-3020-FA8A-E2BC-7EE1B792C8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F69B1-336E-43B1-9806-6360DC3B2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EA758-B124-6B17-4B33-F366E7780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5C6D-AE08-AA3D-2499-F7FEF3D0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71447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5B5DCE7-3E1B-5141-A71A-EAB5E55A8B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382125" y="3681413"/>
            <a:ext cx="2303463" cy="26479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F6DB046-57E4-E740-A144-A251C2EDD8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5113" y="593725"/>
            <a:ext cx="5070475" cy="3087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Google Shape;8;p30"/>
          <p:cNvSpPr txBox="1">
            <a:spLocks noGrp="1"/>
          </p:cNvSpPr>
          <p:nvPr>
            <p:ph type="ctrTitle"/>
          </p:nvPr>
        </p:nvSpPr>
        <p:spPr>
          <a:xfrm>
            <a:off x="0" y="2131722"/>
            <a:ext cx="8110847" cy="2594556"/>
          </a:xfrm>
          <a:prstGeom prst="rect">
            <a:avLst/>
          </a:prstGeom>
          <a:gradFill flip="none" rotWithShape="1">
            <a:gsLst>
              <a:gs pos="100000">
                <a:srgbClr val="7D3C90"/>
              </a:gs>
              <a:gs pos="0">
                <a:schemeClr val="accent1"/>
              </a:gs>
            </a:gsLst>
            <a:lin ang="0" scaled="0"/>
            <a:tileRect/>
          </a:gradFill>
          <a:ln>
            <a:noFill/>
          </a:ln>
        </p:spPr>
        <p:txBody>
          <a:bodyPr spcFirstLastPara="1" wrap="square" lIns="914400" tIns="914400" rIns="457200" bIns="9144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  <a:defRPr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Google Shape;9;p30"/>
          <p:cNvSpPr txBox="1">
            <a:spLocks noGrp="1"/>
          </p:cNvSpPr>
          <p:nvPr>
            <p:ph type="subTitle" idx="1"/>
          </p:nvPr>
        </p:nvSpPr>
        <p:spPr>
          <a:xfrm>
            <a:off x="914400" y="4892634"/>
            <a:ext cx="7196447" cy="586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00FAF-21E7-3240-995C-F13115478F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400" y="5645947"/>
            <a:ext cx="7196138" cy="35718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 |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69388-D896-AE47-BA51-7E3504B98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087983"/>
            <a:ext cx="2553195" cy="29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6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3EEE-D14A-5ED9-36A7-18ED1295D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AF528-2C18-3521-A8A0-2894314F5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900A08-1082-13C0-B734-49FFFEE10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B573B-29A0-025A-B2CD-FF1ADDE37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DD205-1D10-B89B-D501-5494DCA0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72940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57039-C66D-5A4E-5EFF-DD3FA65F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D0FD9-CAB7-A9BA-9BCE-7BF785779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4E5B5-D2A3-87EE-E8E6-CF2FF732D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E58EF-ABE3-06C1-6892-16347518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5D459-C75B-26A0-4BC9-AB387647F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12865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2DDB-A70B-AA4B-DFAA-CA65EF7F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B26ED-8373-5667-C4C3-D55060F7C4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FC115-5F19-21C9-93B1-35448AE63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B7F544-ABAD-16F1-1B77-95667F3E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6CA133-6CF9-330B-0D34-96E6289BC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F5A25-B2A4-7F97-2C17-BD26989AF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4816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1D1D-6D9A-24D6-E945-3E6FCF8C4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C8AD1-A76E-EED1-9D74-1E7C49F86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A0DB9-F502-E553-5E34-B081AA534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603DCC-B91F-7FFC-4EDC-836FC74F2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10354-0810-85E9-8723-162B13880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569276-C87C-5559-5DBF-82BF0539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74CA96-F398-F2C4-AF8B-FFF86459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10AC4-4678-6735-20EC-783FEFEA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4744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9493-EA75-D61E-9826-8AFFEA29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E95EC-6D90-C8CB-81C6-0D3CB8C83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C4206-FEF0-F281-ED9F-F62521C2C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185D8-0DA7-6C48-CAE6-69CB7199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61103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B8CAC-895B-64D6-E74B-DC55F570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D1AA60-6243-F1E1-06DA-23062F2A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28989-2BEA-8333-02F6-6442F0CC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530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EEA06-5F62-44EB-3322-5CE67567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102A-1505-7DB5-9374-FB8970178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CAFC0-6156-C486-2F4B-82D061D9E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164B5-9A24-FECC-2F60-2A39E8043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7AD5D-D988-7A17-EACA-0A2E0167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4DA2A6-732A-F754-36B8-B21CCB1D7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8052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F4AE2-51DE-7F3A-D16A-0B9A2CD1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CDBEBA-5294-8C39-E419-43756D4A56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826F3-4693-CE10-503C-76722AFE7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55866-64A4-AAD6-9362-37326AA2D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8BC74-81C5-906D-434B-B715B7476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E3B772-80F0-DE49-7B13-3AFDE1DA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87358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E67B2-862F-3F32-D050-5844C8BD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F859B-526E-F244-C16E-99538BE6D1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CFF24-A23D-EDB1-A600-DCF8335AAC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8D3DC1-F6EF-426A-B804-9A19B614A8CC}" type="datetimeFigureOut">
              <a:rPr lang="en-IL" smtClean="0"/>
              <a:t>28/11/2024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1ED8F-4BAE-3695-9E45-A92027F21C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B7A33-DF31-86AA-2BAC-F606BC82A5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116ECF-E7AA-419F-84BB-A4E6461A5E24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0044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atellite flying over the earth&#10;&#10;Description automatically generated">
            <a:extLst>
              <a:ext uri="{FF2B5EF4-FFF2-40B4-BE49-F238E27FC236}">
                <a16:creationId xmlns:a16="http://schemas.microsoft.com/office/drawing/2014/main" id="{F595D9E1-0C42-46F3-FD68-49B9D9B2FBC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505" y="3974951"/>
            <a:ext cx="3396748" cy="1904718"/>
          </a:xfrm>
        </p:spPr>
      </p:pic>
      <p:pic>
        <p:nvPicPr>
          <p:cNvPr id="9" name="Content Placeholder 8" descr="An aerial view of a city&#10;&#10;Description automatically generated">
            <a:extLst>
              <a:ext uri="{FF2B5EF4-FFF2-40B4-BE49-F238E27FC236}">
                <a16:creationId xmlns:a16="http://schemas.microsoft.com/office/drawing/2014/main" id="{F413F3FB-05DD-F828-BF5B-A375974E88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447" y="593725"/>
            <a:ext cx="4175806" cy="308768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7736E27-FD8E-FB30-6CF6-256DA765FA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Classification using SAR radar and multi-spec from satellites</a:t>
            </a:r>
            <a:endParaRPr lang="en-I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FF560-B9FE-1D31-F856-D19A2D5A0D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4709" y="5972175"/>
            <a:ext cx="7196138" cy="35718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CA" dirty="0"/>
              <a:t>28/11 Nadav Kedem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4091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F8394-4414-C9E9-D9E3-EC6FC1650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6061B19-EB2C-7D0E-FFC9-D6694F827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DAC4A4-6780-007E-705B-AF1924ECBC41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566493-9B08-7F97-2298-8372E1B6F517}"/>
              </a:ext>
            </a:extLst>
          </p:cNvPr>
          <p:cNvSpPr txBox="1"/>
          <p:nvPr/>
        </p:nvSpPr>
        <p:spPr>
          <a:xfrm>
            <a:off x="0" y="56375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for SAR and multi-spectral Classification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463DFF-7385-3944-B47D-BA7E5973963B}"/>
              </a:ext>
            </a:extLst>
          </p:cNvPr>
          <p:cNvSpPr txBox="1"/>
          <p:nvPr/>
        </p:nvSpPr>
        <p:spPr>
          <a:xfrm>
            <a:off x="4061460" y="1337950"/>
            <a:ext cx="406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Data comprises of:</a:t>
            </a:r>
          </a:p>
          <a:p>
            <a:pPr algn="ctr"/>
            <a:r>
              <a:rPr lang="en-CA" dirty="0"/>
              <a:t> </a:t>
            </a:r>
            <a:r>
              <a:rPr lang="en-CA" b="1" dirty="0"/>
              <a:t>400,673</a:t>
            </a:r>
            <a:r>
              <a:rPr lang="en-CA" dirty="0"/>
              <a:t> image patches from each satellite</a:t>
            </a:r>
          </a:p>
          <a:p>
            <a:pPr algn="ctr"/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40D731B-D38B-CE16-EB24-E230DDCF049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2871216" y="1938115"/>
            <a:ext cx="1190244" cy="832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45D7A8A-9B19-4A7F-70A0-CBE287660575}"/>
              </a:ext>
            </a:extLst>
          </p:cNvPr>
          <p:cNvCxnSpPr>
            <a:cxnSpLocks/>
          </p:cNvCxnSpPr>
          <p:nvPr/>
        </p:nvCxnSpPr>
        <p:spPr>
          <a:xfrm>
            <a:off x="8130540" y="1938114"/>
            <a:ext cx="1190244" cy="832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F134C84-B9AC-685F-5AA2-C1EC481333BA}"/>
              </a:ext>
            </a:extLst>
          </p:cNvPr>
          <p:cNvSpPr txBox="1"/>
          <p:nvPr/>
        </p:nvSpPr>
        <p:spPr>
          <a:xfrm>
            <a:off x="2036151" y="2126513"/>
            <a:ext cx="224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Training dataset</a:t>
            </a:r>
            <a:endParaRPr lang="en-IL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565AF8-0F07-23F7-991A-E050C22E70EE}"/>
              </a:ext>
            </a:extLst>
          </p:cNvPr>
          <p:cNvSpPr txBox="1"/>
          <p:nvPr/>
        </p:nvSpPr>
        <p:spPr>
          <a:xfrm>
            <a:off x="8634265" y="2046595"/>
            <a:ext cx="224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b="1" dirty="0"/>
              <a:t>Test dataset</a:t>
            </a:r>
            <a:endParaRPr lang="en-IL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92412C-A5F3-A70F-EA0D-E1F05406913D}"/>
              </a:ext>
            </a:extLst>
          </p:cNvPr>
          <p:cNvSpPr txBox="1"/>
          <p:nvPr/>
        </p:nvSpPr>
        <p:spPr>
          <a:xfrm>
            <a:off x="748284" y="2835423"/>
            <a:ext cx="406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320,779 </a:t>
            </a:r>
            <a:r>
              <a:rPr lang="en-CA" dirty="0"/>
              <a:t>patches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DC7F67-49AE-07C8-0BAC-EC20C5B48297}"/>
              </a:ext>
            </a:extLst>
          </p:cNvPr>
          <p:cNvSpPr txBox="1"/>
          <p:nvPr/>
        </p:nvSpPr>
        <p:spPr>
          <a:xfrm>
            <a:off x="7374638" y="2835422"/>
            <a:ext cx="4069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79,894 </a:t>
            </a:r>
            <a:r>
              <a:rPr lang="en-CA" dirty="0"/>
              <a:t>patches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6DDF82-3585-1BB2-53AE-229BBA258FA1}"/>
              </a:ext>
            </a:extLst>
          </p:cNvPr>
          <p:cNvSpPr txBox="1"/>
          <p:nvPr/>
        </p:nvSpPr>
        <p:spPr>
          <a:xfrm>
            <a:off x="5342426" y="2558423"/>
            <a:ext cx="1507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Stratified Random split ~ 80/20%</a:t>
            </a:r>
            <a:endParaRPr lang="en-IL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733DF5-3B6D-FF5D-A7EF-CE66CE592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11" y="3801057"/>
            <a:ext cx="4707245" cy="24931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9A97D7-F83A-F1CF-0285-5FB05A63B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848" y="3728328"/>
            <a:ext cx="4684965" cy="256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7C1D06-F5D3-2531-DA66-9B115D844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2AB2C3D4-0084-CBE1-7804-CEED0767F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85C21C-157A-53F4-028B-E329269E505F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6375C-6410-F114-1E88-205A10F505E8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Architecture – forward pass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79F4E-064E-AE7F-748C-2D8C1FE69ADE}"/>
              </a:ext>
            </a:extLst>
          </p:cNvPr>
          <p:cNvSpPr/>
          <p:nvPr/>
        </p:nvSpPr>
        <p:spPr>
          <a:xfrm>
            <a:off x="2048256" y="1362456"/>
            <a:ext cx="1216152" cy="467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Sentinal-1</a:t>
            </a:r>
            <a:endParaRPr lang="en-I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554E48-67B2-6528-5E42-DB3EFA9505E0}"/>
              </a:ext>
            </a:extLst>
          </p:cNvPr>
          <p:cNvSpPr/>
          <p:nvPr/>
        </p:nvSpPr>
        <p:spPr>
          <a:xfrm>
            <a:off x="8665464" y="1360949"/>
            <a:ext cx="1216152" cy="4678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Sentinal-2</a:t>
            </a:r>
            <a:endParaRPr lang="en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F89AE0-3711-198B-ED52-F303FE7129CF}"/>
              </a:ext>
            </a:extLst>
          </p:cNvPr>
          <p:cNvSpPr/>
          <p:nvPr/>
        </p:nvSpPr>
        <p:spPr>
          <a:xfrm>
            <a:off x="2048256" y="2277181"/>
            <a:ext cx="1216152" cy="467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Conv-1</a:t>
            </a:r>
            <a:endParaRPr lang="en-I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6E5839-C906-A8A3-A981-DEAF6E3ECD1F}"/>
              </a:ext>
            </a:extLst>
          </p:cNvPr>
          <p:cNvSpPr/>
          <p:nvPr/>
        </p:nvSpPr>
        <p:spPr>
          <a:xfrm>
            <a:off x="381000" y="2277180"/>
            <a:ext cx="1216152" cy="46788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Relu</a:t>
            </a:r>
            <a:endParaRPr lang="en-I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A58A7A-BEB2-B69B-F20E-E3C15C5753D3}"/>
              </a:ext>
            </a:extLst>
          </p:cNvPr>
          <p:cNvSpPr/>
          <p:nvPr/>
        </p:nvSpPr>
        <p:spPr>
          <a:xfrm>
            <a:off x="2048256" y="3075450"/>
            <a:ext cx="1216152" cy="467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Dropout-1</a:t>
            </a:r>
            <a:endParaRPr lang="en-I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5E80B9-568E-000B-2815-28A90DFD67CE}"/>
              </a:ext>
            </a:extLst>
          </p:cNvPr>
          <p:cNvSpPr/>
          <p:nvPr/>
        </p:nvSpPr>
        <p:spPr>
          <a:xfrm>
            <a:off x="2048256" y="3873719"/>
            <a:ext cx="1216152" cy="467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Conv-2</a:t>
            </a:r>
            <a:endParaRPr lang="en-I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C01F38-1167-E4DA-1F9C-AF922BD7D39B}"/>
              </a:ext>
            </a:extLst>
          </p:cNvPr>
          <p:cNvSpPr/>
          <p:nvPr/>
        </p:nvSpPr>
        <p:spPr>
          <a:xfrm>
            <a:off x="2048256" y="5478727"/>
            <a:ext cx="1216152" cy="467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Dropout-2</a:t>
            </a:r>
            <a:endParaRPr lang="en-I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98B976-09BD-2C72-AC2F-50EFBDFDFF78}"/>
              </a:ext>
            </a:extLst>
          </p:cNvPr>
          <p:cNvSpPr/>
          <p:nvPr/>
        </p:nvSpPr>
        <p:spPr>
          <a:xfrm>
            <a:off x="403711" y="3873719"/>
            <a:ext cx="1216152" cy="46788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Relu</a:t>
            </a:r>
            <a:endParaRPr lang="en-I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39AE32-ACFE-E086-0166-C9014958DB40}"/>
              </a:ext>
            </a:extLst>
          </p:cNvPr>
          <p:cNvSpPr/>
          <p:nvPr/>
        </p:nvSpPr>
        <p:spPr>
          <a:xfrm>
            <a:off x="2048256" y="4676223"/>
            <a:ext cx="1216152" cy="467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Pool</a:t>
            </a:r>
            <a:endParaRPr lang="en-I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C29CE0-7CD5-F835-6AB0-D92AB651D85B}"/>
              </a:ext>
            </a:extLst>
          </p:cNvPr>
          <p:cNvSpPr/>
          <p:nvPr/>
        </p:nvSpPr>
        <p:spPr>
          <a:xfrm>
            <a:off x="2048256" y="6190922"/>
            <a:ext cx="1216152" cy="467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Flattening</a:t>
            </a:r>
            <a:endParaRPr lang="en-I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3B7BD6-07BE-2D09-971F-0B95E58F0849}"/>
              </a:ext>
            </a:extLst>
          </p:cNvPr>
          <p:cNvSpPr/>
          <p:nvPr/>
        </p:nvSpPr>
        <p:spPr>
          <a:xfrm>
            <a:off x="8665464" y="2277180"/>
            <a:ext cx="1216152" cy="4678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Conv-1</a:t>
            </a:r>
            <a:endParaRPr lang="en-IL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C36A926-6FCF-F1F0-712E-96988CAE893F}"/>
              </a:ext>
            </a:extLst>
          </p:cNvPr>
          <p:cNvSpPr/>
          <p:nvPr/>
        </p:nvSpPr>
        <p:spPr>
          <a:xfrm>
            <a:off x="8665464" y="3075449"/>
            <a:ext cx="1216152" cy="4678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Dropout-1</a:t>
            </a:r>
            <a:endParaRPr lang="en-I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B01BF4-1822-A596-6D4F-F550E2D34C78}"/>
              </a:ext>
            </a:extLst>
          </p:cNvPr>
          <p:cNvSpPr/>
          <p:nvPr/>
        </p:nvSpPr>
        <p:spPr>
          <a:xfrm>
            <a:off x="8665464" y="3873718"/>
            <a:ext cx="1216152" cy="4678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Conv-2</a:t>
            </a:r>
            <a:endParaRPr lang="en-I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6ACB80-A20C-9367-C2A4-A602FDE44033}"/>
              </a:ext>
            </a:extLst>
          </p:cNvPr>
          <p:cNvSpPr/>
          <p:nvPr/>
        </p:nvSpPr>
        <p:spPr>
          <a:xfrm>
            <a:off x="8665464" y="5478726"/>
            <a:ext cx="1216152" cy="4678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Dropout-2</a:t>
            </a:r>
            <a:endParaRPr lang="en-I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2DC36A-8CEC-F3F6-5D9D-E5E342CD6F50}"/>
              </a:ext>
            </a:extLst>
          </p:cNvPr>
          <p:cNvSpPr/>
          <p:nvPr/>
        </p:nvSpPr>
        <p:spPr>
          <a:xfrm>
            <a:off x="8665464" y="4676222"/>
            <a:ext cx="1216152" cy="4678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Pool</a:t>
            </a:r>
            <a:endParaRPr lang="en-IL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90F963-2769-B0FA-E29B-7D282BE869F4}"/>
              </a:ext>
            </a:extLst>
          </p:cNvPr>
          <p:cNvSpPr/>
          <p:nvPr/>
        </p:nvSpPr>
        <p:spPr>
          <a:xfrm>
            <a:off x="8665464" y="6190921"/>
            <a:ext cx="1216152" cy="4678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Flattening</a:t>
            </a:r>
            <a:endParaRPr lang="en-IL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BFACCD-6BBE-CCAD-FD17-795D7CB41B1F}"/>
              </a:ext>
            </a:extLst>
          </p:cNvPr>
          <p:cNvSpPr/>
          <p:nvPr/>
        </p:nvSpPr>
        <p:spPr>
          <a:xfrm>
            <a:off x="10332720" y="2277180"/>
            <a:ext cx="1216152" cy="46788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Relu</a:t>
            </a:r>
            <a:endParaRPr lang="en-IL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F91C4F-19DF-06D1-B925-5A6A347B10FB}"/>
              </a:ext>
            </a:extLst>
          </p:cNvPr>
          <p:cNvSpPr/>
          <p:nvPr/>
        </p:nvSpPr>
        <p:spPr>
          <a:xfrm>
            <a:off x="10355431" y="3873719"/>
            <a:ext cx="1216152" cy="46788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Relu</a:t>
            </a:r>
            <a:endParaRPr lang="en-IL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8E32A0-FF23-E439-FAFD-EAE87BF29F80}"/>
              </a:ext>
            </a:extLst>
          </p:cNvPr>
          <p:cNvSpPr/>
          <p:nvPr/>
        </p:nvSpPr>
        <p:spPr>
          <a:xfrm>
            <a:off x="5487924" y="1358223"/>
            <a:ext cx="1216152" cy="4678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concat</a:t>
            </a:r>
            <a:endParaRPr lang="en-I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67656A6-657E-5712-C462-CC51F394C9E3}"/>
              </a:ext>
            </a:extLst>
          </p:cNvPr>
          <p:cNvCxnSpPr>
            <a:stCxn id="4" idx="2"/>
            <a:endCxn id="13" idx="0"/>
          </p:cNvCxnSpPr>
          <p:nvPr/>
        </p:nvCxnSpPr>
        <p:spPr>
          <a:xfrm>
            <a:off x="2656332" y="1830341"/>
            <a:ext cx="0" cy="446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CA57011-4171-4218-3400-1C1117E93D8B}"/>
              </a:ext>
            </a:extLst>
          </p:cNvPr>
          <p:cNvCxnSpPr>
            <a:stCxn id="13" idx="2"/>
            <a:endCxn id="17" idx="0"/>
          </p:cNvCxnSpPr>
          <p:nvPr/>
        </p:nvCxnSpPr>
        <p:spPr>
          <a:xfrm>
            <a:off x="2656332" y="2745066"/>
            <a:ext cx="0" cy="33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5E03B4-7353-4FA5-C753-ED340B57104E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2656332" y="3543335"/>
            <a:ext cx="0" cy="33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86B2B1-432E-FCD7-11B2-F37BE832D90C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>
            <a:off x="2656332" y="4341604"/>
            <a:ext cx="0" cy="334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E86E25B-B9CB-C72D-FA22-E41A47824DE9}"/>
              </a:ext>
            </a:extLst>
          </p:cNvPr>
          <p:cNvCxnSpPr>
            <a:stCxn id="22" idx="2"/>
            <a:endCxn id="19" idx="0"/>
          </p:cNvCxnSpPr>
          <p:nvPr/>
        </p:nvCxnSpPr>
        <p:spPr>
          <a:xfrm>
            <a:off x="2656332" y="5144108"/>
            <a:ext cx="0" cy="334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63608E-75DA-C44E-7FC0-B9D7D3B55E78}"/>
              </a:ext>
            </a:extLst>
          </p:cNvPr>
          <p:cNvCxnSpPr>
            <a:stCxn id="19" idx="2"/>
            <a:endCxn id="23" idx="0"/>
          </p:cNvCxnSpPr>
          <p:nvPr/>
        </p:nvCxnSpPr>
        <p:spPr>
          <a:xfrm>
            <a:off x="2656332" y="5946612"/>
            <a:ext cx="0" cy="244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A24B3B-81BC-E2D8-FC96-1C4CC043581A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>
            <a:off x="1597152" y="2511123"/>
            <a:ext cx="45110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624E4CE-76E5-2252-E56E-55FBEAC198C5}"/>
              </a:ext>
            </a:extLst>
          </p:cNvPr>
          <p:cNvCxnSpPr>
            <a:stCxn id="20" idx="3"/>
            <a:endCxn id="18" idx="1"/>
          </p:cNvCxnSpPr>
          <p:nvPr/>
        </p:nvCxnSpPr>
        <p:spPr>
          <a:xfrm>
            <a:off x="1619863" y="4107662"/>
            <a:ext cx="4283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13DAD05-2FDE-BCF5-1A99-B544E0F31387}"/>
              </a:ext>
            </a:extLst>
          </p:cNvPr>
          <p:cNvCxnSpPr>
            <a:stCxn id="9" idx="2"/>
            <a:endCxn id="24" idx="0"/>
          </p:cNvCxnSpPr>
          <p:nvPr/>
        </p:nvCxnSpPr>
        <p:spPr>
          <a:xfrm>
            <a:off x="9273540" y="1828834"/>
            <a:ext cx="0" cy="4483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1F26FDD-4E55-CDAC-26C1-CA1F33F8CEA4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>
            <a:off x="9273540" y="2745065"/>
            <a:ext cx="0" cy="33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EB2996C-755F-955B-D928-3AB903F46A1B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9273540" y="3543334"/>
            <a:ext cx="0" cy="33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1DB5E9D-A575-6F36-5E95-B60DB4C90358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>
            <a:off x="9273540" y="4341603"/>
            <a:ext cx="0" cy="334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96E4099-44BE-4284-BB6F-38125E66D03C}"/>
              </a:ext>
            </a:extLst>
          </p:cNvPr>
          <p:cNvCxnSpPr>
            <a:stCxn id="28" idx="2"/>
            <a:endCxn id="27" idx="0"/>
          </p:cNvCxnSpPr>
          <p:nvPr/>
        </p:nvCxnSpPr>
        <p:spPr>
          <a:xfrm>
            <a:off x="9273540" y="5144107"/>
            <a:ext cx="0" cy="334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6A3C036-A512-EB6A-0FF2-6A088E3994FC}"/>
              </a:ext>
            </a:extLst>
          </p:cNvPr>
          <p:cNvCxnSpPr>
            <a:stCxn id="27" idx="2"/>
            <a:endCxn id="29" idx="0"/>
          </p:cNvCxnSpPr>
          <p:nvPr/>
        </p:nvCxnSpPr>
        <p:spPr>
          <a:xfrm>
            <a:off x="9273540" y="5946611"/>
            <a:ext cx="0" cy="244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09A0550-A056-1787-8485-33EA57ACE24A}"/>
              </a:ext>
            </a:extLst>
          </p:cNvPr>
          <p:cNvCxnSpPr>
            <a:stCxn id="23" idx="3"/>
          </p:cNvCxnSpPr>
          <p:nvPr/>
        </p:nvCxnSpPr>
        <p:spPr>
          <a:xfrm flipV="1">
            <a:off x="3264408" y="6424863"/>
            <a:ext cx="384048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FC011F5-9FD9-C43F-9C4D-4D295B45ADC2}"/>
              </a:ext>
            </a:extLst>
          </p:cNvPr>
          <p:cNvCxnSpPr/>
          <p:nvPr/>
        </p:nvCxnSpPr>
        <p:spPr>
          <a:xfrm flipV="1">
            <a:off x="3657600" y="1592165"/>
            <a:ext cx="0" cy="48326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D128E4B3-5105-B993-65C2-418D7B20E2F4}"/>
              </a:ext>
            </a:extLst>
          </p:cNvPr>
          <p:cNvCxnSpPr>
            <a:endCxn id="32" idx="1"/>
          </p:cNvCxnSpPr>
          <p:nvPr/>
        </p:nvCxnSpPr>
        <p:spPr>
          <a:xfrm>
            <a:off x="3648456" y="1592165"/>
            <a:ext cx="183946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259F104-60A5-89F6-1C42-9DF6E00C8622}"/>
              </a:ext>
            </a:extLst>
          </p:cNvPr>
          <p:cNvCxnSpPr>
            <a:stCxn id="30" idx="1"/>
            <a:endCxn id="24" idx="3"/>
          </p:cNvCxnSpPr>
          <p:nvPr/>
        </p:nvCxnSpPr>
        <p:spPr>
          <a:xfrm flipH="1">
            <a:off x="9881616" y="2511123"/>
            <a:ext cx="4511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70B7477-DFB4-0FB4-1AC0-7E6C33825867}"/>
              </a:ext>
            </a:extLst>
          </p:cNvPr>
          <p:cNvCxnSpPr>
            <a:stCxn id="31" idx="1"/>
            <a:endCxn id="26" idx="3"/>
          </p:cNvCxnSpPr>
          <p:nvPr/>
        </p:nvCxnSpPr>
        <p:spPr>
          <a:xfrm flipH="1" flipV="1">
            <a:off x="9881616" y="4107661"/>
            <a:ext cx="47381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CB6BAB3-9B61-EAFB-C713-0B418C1355B9}"/>
              </a:ext>
            </a:extLst>
          </p:cNvPr>
          <p:cNvCxnSpPr/>
          <p:nvPr/>
        </p:nvCxnSpPr>
        <p:spPr>
          <a:xfrm flipV="1">
            <a:off x="8272271" y="6424863"/>
            <a:ext cx="384048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F5BD92C-7F34-DDE9-478B-AE8C95CF489E}"/>
              </a:ext>
            </a:extLst>
          </p:cNvPr>
          <p:cNvCxnSpPr/>
          <p:nvPr/>
        </p:nvCxnSpPr>
        <p:spPr>
          <a:xfrm flipV="1">
            <a:off x="8272271" y="1592165"/>
            <a:ext cx="0" cy="483269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94D1A54-A2DF-4BF9-66A7-7FA9730FF134}"/>
              </a:ext>
            </a:extLst>
          </p:cNvPr>
          <p:cNvCxnSpPr>
            <a:cxnSpLocks/>
          </p:cNvCxnSpPr>
          <p:nvPr/>
        </p:nvCxnSpPr>
        <p:spPr>
          <a:xfrm flipH="1">
            <a:off x="6704076" y="1592165"/>
            <a:ext cx="1568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9569CD43-3DB7-4903-4BC2-F542443BCF37}"/>
              </a:ext>
            </a:extLst>
          </p:cNvPr>
          <p:cNvSpPr/>
          <p:nvPr/>
        </p:nvSpPr>
        <p:spPr>
          <a:xfrm>
            <a:off x="5487924" y="2239898"/>
            <a:ext cx="1216152" cy="4678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FC-Linear1</a:t>
            </a:r>
            <a:endParaRPr lang="en-IL" sz="14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C5D32FA-A45B-791B-BCB9-B32909ED2A2C}"/>
              </a:ext>
            </a:extLst>
          </p:cNvPr>
          <p:cNvSpPr/>
          <p:nvPr/>
        </p:nvSpPr>
        <p:spPr>
          <a:xfrm>
            <a:off x="5487924" y="3092236"/>
            <a:ext cx="1216152" cy="4678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FC-Dropout1</a:t>
            </a:r>
            <a:endParaRPr lang="en-IL" sz="14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647D1E9-72EF-ED5A-EEA0-C2F3257A732F}"/>
              </a:ext>
            </a:extLst>
          </p:cNvPr>
          <p:cNvSpPr/>
          <p:nvPr/>
        </p:nvSpPr>
        <p:spPr>
          <a:xfrm>
            <a:off x="4108705" y="2239897"/>
            <a:ext cx="1216152" cy="46788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Relu</a:t>
            </a:r>
            <a:endParaRPr lang="en-IL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A77F37C-198A-76E3-1FDD-5CC43C52703D}"/>
              </a:ext>
            </a:extLst>
          </p:cNvPr>
          <p:cNvSpPr/>
          <p:nvPr/>
        </p:nvSpPr>
        <p:spPr>
          <a:xfrm>
            <a:off x="5487924" y="3907930"/>
            <a:ext cx="1216152" cy="4678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FC-Linear2</a:t>
            </a:r>
            <a:endParaRPr lang="en-IL" sz="14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3B4B713-B164-54F2-FB94-9EFC4A31C6D1}"/>
              </a:ext>
            </a:extLst>
          </p:cNvPr>
          <p:cNvSpPr/>
          <p:nvPr/>
        </p:nvSpPr>
        <p:spPr>
          <a:xfrm>
            <a:off x="5487924" y="4732833"/>
            <a:ext cx="1216152" cy="4678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FC-Dropout2</a:t>
            </a:r>
            <a:endParaRPr lang="en-IL" sz="14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4462F09-BDAF-C3E9-C06D-DFAB79D7E134}"/>
              </a:ext>
            </a:extLst>
          </p:cNvPr>
          <p:cNvSpPr/>
          <p:nvPr/>
        </p:nvSpPr>
        <p:spPr>
          <a:xfrm>
            <a:off x="4110991" y="3907930"/>
            <a:ext cx="1216152" cy="46788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/>
              <a:t>Relu</a:t>
            </a:r>
            <a:endParaRPr lang="en-IL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6E9E1C4-61C9-8B64-0F45-4DA94D656714}"/>
              </a:ext>
            </a:extLst>
          </p:cNvPr>
          <p:cNvSpPr/>
          <p:nvPr/>
        </p:nvSpPr>
        <p:spPr>
          <a:xfrm>
            <a:off x="5487924" y="5485504"/>
            <a:ext cx="1216152" cy="467885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FC-Linear3</a:t>
            </a:r>
            <a:endParaRPr lang="en-IL" sz="14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239F7B0-7375-EED3-DCF7-A2E1215A4327}"/>
              </a:ext>
            </a:extLst>
          </p:cNvPr>
          <p:cNvSpPr/>
          <p:nvPr/>
        </p:nvSpPr>
        <p:spPr>
          <a:xfrm>
            <a:off x="5487924" y="6190920"/>
            <a:ext cx="1216152" cy="4678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err="1"/>
              <a:t>Outpot</a:t>
            </a:r>
            <a:r>
              <a:rPr lang="en-CA" sz="1400" dirty="0"/>
              <a:t> </a:t>
            </a:r>
            <a:endParaRPr lang="en-IL" sz="1400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26BE2CA-6B1E-C0F8-957C-74BDCACF45F9}"/>
              </a:ext>
            </a:extLst>
          </p:cNvPr>
          <p:cNvCxnSpPr>
            <a:stCxn id="32" idx="2"/>
            <a:endCxn id="78" idx="0"/>
          </p:cNvCxnSpPr>
          <p:nvPr/>
        </p:nvCxnSpPr>
        <p:spPr>
          <a:xfrm>
            <a:off x="6096000" y="1826108"/>
            <a:ext cx="0" cy="413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A544743-945C-ED9C-C396-9071422115B1}"/>
              </a:ext>
            </a:extLst>
          </p:cNvPr>
          <p:cNvCxnSpPr>
            <a:stCxn id="78" idx="2"/>
            <a:endCxn id="80" idx="0"/>
          </p:cNvCxnSpPr>
          <p:nvPr/>
        </p:nvCxnSpPr>
        <p:spPr>
          <a:xfrm>
            <a:off x="6096000" y="2707783"/>
            <a:ext cx="0" cy="3844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6585E71-1E71-1F51-BAB0-391A38BCAA67}"/>
              </a:ext>
            </a:extLst>
          </p:cNvPr>
          <p:cNvCxnSpPr>
            <a:stCxn id="80" idx="2"/>
            <a:endCxn id="83" idx="0"/>
          </p:cNvCxnSpPr>
          <p:nvPr/>
        </p:nvCxnSpPr>
        <p:spPr>
          <a:xfrm>
            <a:off x="6096000" y="3560121"/>
            <a:ext cx="0" cy="347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272CD11-FD59-A9AF-A8C3-3A94D08794F1}"/>
              </a:ext>
            </a:extLst>
          </p:cNvPr>
          <p:cNvCxnSpPr>
            <a:stCxn id="83" idx="2"/>
            <a:endCxn id="84" idx="0"/>
          </p:cNvCxnSpPr>
          <p:nvPr/>
        </p:nvCxnSpPr>
        <p:spPr>
          <a:xfrm>
            <a:off x="6096000" y="4375815"/>
            <a:ext cx="0" cy="357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AAED2E7-55B9-8296-CBF6-E6E05B578ABE}"/>
              </a:ext>
            </a:extLst>
          </p:cNvPr>
          <p:cNvCxnSpPr>
            <a:stCxn id="84" idx="2"/>
            <a:endCxn id="86" idx="0"/>
          </p:cNvCxnSpPr>
          <p:nvPr/>
        </p:nvCxnSpPr>
        <p:spPr>
          <a:xfrm>
            <a:off x="6096000" y="5200718"/>
            <a:ext cx="0" cy="284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180860F-D091-E0D5-8CEC-5A64008F067A}"/>
              </a:ext>
            </a:extLst>
          </p:cNvPr>
          <p:cNvCxnSpPr>
            <a:stCxn id="86" idx="2"/>
            <a:endCxn id="87" idx="0"/>
          </p:cNvCxnSpPr>
          <p:nvPr/>
        </p:nvCxnSpPr>
        <p:spPr>
          <a:xfrm>
            <a:off x="6096000" y="5953389"/>
            <a:ext cx="0" cy="237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89A809C-A2F7-670E-1665-91D733ECCF30}"/>
              </a:ext>
            </a:extLst>
          </p:cNvPr>
          <p:cNvCxnSpPr>
            <a:stCxn id="82" idx="3"/>
            <a:endCxn id="78" idx="1"/>
          </p:cNvCxnSpPr>
          <p:nvPr/>
        </p:nvCxnSpPr>
        <p:spPr>
          <a:xfrm>
            <a:off x="5324857" y="2473840"/>
            <a:ext cx="16306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3DC970C-C690-E657-16CA-DBFB49F0843C}"/>
              </a:ext>
            </a:extLst>
          </p:cNvPr>
          <p:cNvCxnSpPr>
            <a:stCxn id="85" idx="3"/>
            <a:endCxn id="83" idx="1"/>
          </p:cNvCxnSpPr>
          <p:nvPr/>
        </p:nvCxnSpPr>
        <p:spPr>
          <a:xfrm>
            <a:off x="5327143" y="4141873"/>
            <a:ext cx="1607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D2077-A6D0-8662-1202-C1E0B6240410}"/>
              </a:ext>
            </a:extLst>
          </p:cNvPr>
          <p:cNvSpPr txBox="1"/>
          <p:nvPr/>
        </p:nvSpPr>
        <p:spPr>
          <a:xfrm>
            <a:off x="850392" y="1478912"/>
            <a:ext cx="1216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(32x32x8)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93603-6F27-9E55-3260-92884A608483}"/>
              </a:ext>
            </a:extLst>
          </p:cNvPr>
          <p:cNvSpPr txBox="1"/>
          <p:nvPr/>
        </p:nvSpPr>
        <p:spPr>
          <a:xfrm>
            <a:off x="10001924" y="1478911"/>
            <a:ext cx="129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(32x32x10)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177027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D2830-01DB-49A7-098F-F198B69A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6C7D943-60F6-FD9F-C2BF-B0528C6F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D2E835-DA40-B7E4-8B68-423A293F2683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66F97A-769B-6DE0-5C15-265ADF284D3E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Architecture – training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7C1D1D-75A3-7429-2088-5DEC3169B3DF}"/>
              </a:ext>
            </a:extLst>
          </p:cNvPr>
          <p:cNvSpPr/>
          <p:nvPr/>
        </p:nvSpPr>
        <p:spPr>
          <a:xfrm>
            <a:off x="909914" y="1712854"/>
            <a:ext cx="1723557" cy="4678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#Epoches</a:t>
            </a:r>
            <a:endParaRPr lang="en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F5A7C8-C2AC-9EF8-425F-4F49EDAE6E08}"/>
              </a:ext>
            </a:extLst>
          </p:cNvPr>
          <p:cNvSpPr/>
          <p:nvPr/>
        </p:nvSpPr>
        <p:spPr>
          <a:xfrm>
            <a:off x="1940138" y="2277181"/>
            <a:ext cx="1723557" cy="4678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#batches</a:t>
            </a:r>
            <a:endParaRPr lang="en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AC3ACE-0CD0-3A51-1E86-C8C64D736002}"/>
              </a:ext>
            </a:extLst>
          </p:cNvPr>
          <p:cNvSpPr/>
          <p:nvPr/>
        </p:nvSpPr>
        <p:spPr>
          <a:xfrm>
            <a:off x="2801916" y="2866664"/>
            <a:ext cx="1723557" cy="467885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Load one batch</a:t>
            </a:r>
            <a:endParaRPr lang="en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8EE957-36C2-D176-E40E-1939EBA7317D}"/>
              </a:ext>
            </a:extLst>
          </p:cNvPr>
          <p:cNvSpPr/>
          <p:nvPr/>
        </p:nvSpPr>
        <p:spPr>
          <a:xfrm>
            <a:off x="2801916" y="3786531"/>
            <a:ext cx="1723557" cy="4678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Forward pass</a:t>
            </a:r>
            <a:endParaRPr lang="en-IL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7631DB-F8C5-CED0-A2CA-66F29C516006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3663695" y="3334549"/>
            <a:ext cx="0" cy="4519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4B714C0-13BC-C896-E6E5-C6F9D457972B}"/>
              </a:ext>
            </a:extLst>
          </p:cNvPr>
          <p:cNvSpPr/>
          <p:nvPr/>
        </p:nvSpPr>
        <p:spPr>
          <a:xfrm>
            <a:off x="4773972" y="3786529"/>
            <a:ext cx="1723557" cy="4678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Calc loss</a:t>
            </a:r>
            <a:endParaRPr lang="en-IL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565E90-4217-13C1-82A2-C5392AD3A6BA}"/>
              </a:ext>
            </a:extLst>
          </p:cNvPr>
          <p:cNvSpPr/>
          <p:nvPr/>
        </p:nvSpPr>
        <p:spPr>
          <a:xfrm>
            <a:off x="6746028" y="3786529"/>
            <a:ext cx="1723557" cy="467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Backward pass</a:t>
            </a:r>
            <a:endParaRPr lang="en-IL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A1F3E3-0EBB-0CBD-8960-F400BA108712}"/>
              </a:ext>
            </a:extLst>
          </p:cNvPr>
          <p:cNvSpPr/>
          <p:nvPr/>
        </p:nvSpPr>
        <p:spPr>
          <a:xfrm>
            <a:off x="6746027" y="4558389"/>
            <a:ext cx="1723557" cy="467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Compute gradient </a:t>
            </a:r>
            <a:endParaRPr lang="en-IL" sz="16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14FC56-3A12-48C1-9B54-4F9DA53EA5BE}"/>
              </a:ext>
            </a:extLst>
          </p:cNvPr>
          <p:cNvSpPr/>
          <p:nvPr/>
        </p:nvSpPr>
        <p:spPr>
          <a:xfrm>
            <a:off x="6746026" y="5330249"/>
            <a:ext cx="1723557" cy="4678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Optimizer </a:t>
            </a:r>
            <a:endParaRPr lang="en-IL" sz="16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FA2C79-381E-4883-787A-75766C11F328}"/>
              </a:ext>
            </a:extLst>
          </p:cNvPr>
          <p:cNvSpPr/>
          <p:nvPr/>
        </p:nvSpPr>
        <p:spPr>
          <a:xfrm>
            <a:off x="8964971" y="5330248"/>
            <a:ext cx="1723557" cy="46788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/>
              <a:t>Update FC weights</a:t>
            </a:r>
            <a:endParaRPr lang="en-IL" sz="16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FE0613-D9EE-FAF3-FE85-47C9732BA07B}"/>
              </a:ext>
            </a:extLst>
          </p:cNvPr>
          <p:cNvCxnSpPr/>
          <p:nvPr/>
        </p:nvCxnSpPr>
        <p:spPr>
          <a:xfrm>
            <a:off x="1344168" y="2180739"/>
            <a:ext cx="0" cy="3303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D5F9DE1-24BE-320F-E4CE-2E67D44EAF71}"/>
              </a:ext>
            </a:extLst>
          </p:cNvPr>
          <p:cNvCxnSpPr>
            <a:endCxn id="10" idx="1"/>
          </p:cNvCxnSpPr>
          <p:nvPr/>
        </p:nvCxnSpPr>
        <p:spPr>
          <a:xfrm>
            <a:off x="1335024" y="2511123"/>
            <a:ext cx="6051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9136A0F-BDB3-EB92-4C17-2734E843A38F}"/>
              </a:ext>
            </a:extLst>
          </p:cNvPr>
          <p:cNvCxnSpPr>
            <a:cxnSpLocks/>
          </p:cNvCxnSpPr>
          <p:nvPr/>
        </p:nvCxnSpPr>
        <p:spPr>
          <a:xfrm>
            <a:off x="2205946" y="2745065"/>
            <a:ext cx="0" cy="357826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334B296-4648-C3B2-B8CD-3EB3C9E240DE}"/>
              </a:ext>
            </a:extLst>
          </p:cNvPr>
          <p:cNvCxnSpPr>
            <a:cxnSpLocks/>
          </p:cNvCxnSpPr>
          <p:nvPr/>
        </p:nvCxnSpPr>
        <p:spPr>
          <a:xfrm>
            <a:off x="2196802" y="3102891"/>
            <a:ext cx="605114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070532F-7C92-F656-84D1-6149EA22CD7E}"/>
              </a:ext>
            </a:extLst>
          </p:cNvPr>
          <p:cNvCxnSpPr>
            <a:stCxn id="12" idx="3"/>
            <a:endCxn id="21" idx="1"/>
          </p:cNvCxnSpPr>
          <p:nvPr/>
        </p:nvCxnSpPr>
        <p:spPr>
          <a:xfrm flipV="1">
            <a:off x="4525473" y="4020472"/>
            <a:ext cx="248499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14C5F70-C5AC-D0D5-09EB-C6AFFC8BC804}"/>
              </a:ext>
            </a:extLst>
          </p:cNvPr>
          <p:cNvCxnSpPr>
            <a:stCxn id="21" idx="3"/>
            <a:endCxn id="33" idx="1"/>
          </p:cNvCxnSpPr>
          <p:nvPr/>
        </p:nvCxnSpPr>
        <p:spPr>
          <a:xfrm>
            <a:off x="6497529" y="4020472"/>
            <a:ext cx="2484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CE1ADC8-D8AB-C5ED-B377-75FACE46C3EE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 flipH="1">
            <a:off x="7607806" y="4254414"/>
            <a:ext cx="1" cy="303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AB683F7-957A-B81E-34C9-4BDF3DE83B06}"/>
              </a:ext>
            </a:extLst>
          </p:cNvPr>
          <p:cNvCxnSpPr>
            <a:stCxn id="35" idx="2"/>
            <a:endCxn id="36" idx="0"/>
          </p:cNvCxnSpPr>
          <p:nvPr/>
        </p:nvCxnSpPr>
        <p:spPr>
          <a:xfrm flipH="1">
            <a:off x="7607805" y="5026274"/>
            <a:ext cx="1" cy="303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CB946C4-4576-D5F8-042F-6683CD8046C0}"/>
              </a:ext>
            </a:extLst>
          </p:cNvPr>
          <p:cNvCxnSpPr>
            <a:stCxn id="36" idx="3"/>
            <a:endCxn id="40" idx="1"/>
          </p:cNvCxnSpPr>
          <p:nvPr/>
        </p:nvCxnSpPr>
        <p:spPr>
          <a:xfrm flipV="1">
            <a:off x="8469583" y="5564191"/>
            <a:ext cx="49538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B091647-BC88-73EF-217F-38941865B4ED}"/>
              </a:ext>
            </a:extLst>
          </p:cNvPr>
          <p:cNvCxnSpPr>
            <a:cxnSpLocks/>
          </p:cNvCxnSpPr>
          <p:nvPr/>
        </p:nvCxnSpPr>
        <p:spPr>
          <a:xfrm flipH="1">
            <a:off x="3663695" y="2511123"/>
            <a:ext cx="61630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5B5BF5B-3D4A-2112-45FE-DB6967E4670E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9826750" y="2511123"/>
            <a:ext cx="12194" cy="28191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017250C-4138-6F19-363D-1D27760072BC}"/>
              </a:ext>
            </a:extLst>
          </p:cNvPr>
          <p:cNvCxnSpPr/>
          <p:nvPr/>
        </p:nvCxnSpPr>
        <p:spPr>
          <a:xfrm flipV="1">
            <a:off x="3310128" y="1946797"/>
            <a:ext cx="0" cy="330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1E6C603-6862-53A7-3E77-DAA336722A72}"/>
              </a:ext>
            </a:extLst>
          </p:cNvPr>
          <p:cNvCxnSpPr>
            <a:endCxn id="8" idx="3"/>
          </p:cNvCxnSpPr>
          <p:nvPr/>
        </p:nvCxnSpPr>
        <p:spPr>
          <a:xfrm flipH="1">
            <a:off x="2633471" y="1946797"/>
            <a:ext cx="6583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51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3AA0A-0EA7-88BD-95E5-AC9B5C8A1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2B703B47-388C-FF89-DEFA-F17455FC5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C555B0-6B8E-7F41-9D66-61BE87610AA0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0E71BB-1214-107C-A5EC-5BBC57ACA766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Architecture – evaluation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E297E4-51F0-1254-53F1-0FCDD380662A}"/>
              </a:ext>
            </a:extLst>
          </p:cNvPr>
          <p:cNvSpPr/>
          <p:nvPr/>
        </p:nvSpPr>
        <p:spPr>
          <a:xfrm>
            <a:off x="702351" y="1513088"/>
            <a:ext cx="1453896" cy="56692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Test dataset</a:t>
            </a:r>
            <a:endParaRPr lang="en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295F0B-2284-44D7-55BE-4BD1DD1BD58E}"/>
              </a:ext>
            </a:extLst>
          </p:cNvPr>
          <p:cNvSpPr/>
          <p:nvPr/>
        </p:nvSpPr>
        <p:spPr>
          <a:xfrm>
            <a:off x="4207425" y="1993717"/>
            <a:ext cx="1453896" cy="56692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CNN model</a:t>
            </a:r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CE19C7-F070-848F-36F1-2FC030C6CD1B}"/>
              </a:ext>
            </a:extLst>
          </p:cNvPr>
          <p:cNvSpPr/>
          <p:nvPr/>
        </p:nvSpPr>
        <p:spPr>
          <a:xfrm>
            <a:off x="4207425" y="2862072"/>
            <a:ext cx="1453896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Output - class\label </a:t>
            </a:r>
            <a:endParaRPr lang="en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A09403-7461-35B3-4172-AE75FF803165}"/>
              </a:ext>
            </a:extLst>
          </p:cNvPr>
          <p:cNvSpPr/>
          <p:nvPr/>
        </p:nvSpPr>
        <p:spPr>
          <a:xfrm>
            <a:off x="5181600" y="3904488"/>
            <a:ext cx="1566672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/>
              <a:t>Output compared to true label </a:t>
            </a:r>
            <a:endParaRPr lang="en-IL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15C98E-787B-12AA-D46C-5E2C4690951F}"/>
              </a:ext>
            </a:extLst>
          </p:cNvPr>
          <p:cNvSpPr/>
          <p:nvPr/>
        </p:nvSpPr>
        <p:spPr>
          <a:xfrm>
            <a:off x="2454888" y="1993717"/>
            <a:ext cx="1453896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#sample</a:t>
            </a:r>
            <a:endParaRPr lang="en-I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13E4D4-F16D-8091-F16A-627DE1460B81}"/>
              </a:ext>
            </a:extLst>
          </p:cNvPr>
          <p:cNvSpPr/>
          <p:nvPr/>
        </p:nvSpPr>
        <p:spPr>
          <a:xfrm>
            <a:off x="3181836" y="3904488"/>
            <a:ext cx="1453896" cy="5669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Loss</a:t>
            </a:r>
            <a:endParaRPr lang="en-IL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6F2C13-8EA4-9900-9344-7BD8B21CC978}"/>
              </a:ext>
            </a:extLst>
          </p:cNvPr>
          <p:cNvCxnSpPr>
            <a:stCxn id="4" idx="2"/>
          </p:cNvCxnSpPr>
          <p:nvPr/>
        </p:nvCxnSpPr>
        <p:spPr>
          <a:xfrm>
            <a:off x="1429299" y="2080016"/>
            <a:ext cx="0" cy="1971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2F5714-9483-51D2-4D33-BD41D569DE01}"/>
              </a:ext>
            </a:extLst>
          </p:cNvPr>
          <p:cNvCxnSpPr>
            <a:endCxn id="9" idx="1"/>
          </p:cNvCxnSpPr>
          <p:nvPr/>
        </p:nvCxnSpPr>
        <p:spPr>
          <a:xfrm>
            <a:off x="1429299" y="2277181"/>
            <a:ext cx="10255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5F24E29-4D18-6096-D891-537366F6B770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3908784" y="2277181"/>
            <a:ext cx="29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A55B58-C733-53E1-C29F-BAE93D20677D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934373" y="2560645"/>
            <a:ext cx="0" cy="301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5A61FF-07B4-9275-93FB-34D3C8C04F9F}"/>
              </a:ext>
            </a:extLst>
          </p:cNvPr>
          <p:cNvCxnSpPr>
            <a:stCxn id="6" idx="2"/>
          </p:cNvCxnSpPr>
          <p:nvPr/>
        </p:nvCxnSpPr>
        <p:spPr>
          <a:xfrm>
            <a:off x="4934373" y="3429000"/>
            <a:ext cx="0" cy="7589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5A57E4-F29F-88E6-8D4E-821B8B9B84DF}"/>
              </a:ext>
            </a:extLst>
          </p:cNvPr>
          <p:cNvCxnSpPr>
            <a:endCxn id="13" idx="3"/>
          </p:cNvCxnSpPr>
          <p:nvPr/>
        </p:nvCxnSpPr>
        <p:spPr>
          <a:xfrm flipH="1">
            <a:off x="4635732" y="4187952"/>
            <a:ext cx="29864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7CDF029-BA8C-934E-E505-F5A66ED4AC8B}"/>
              </a:ext>
            </a:extLst>
          </p:cNvPr>
          <p:cNvCxnSpPr>
            <a:endCxn id="7" idx="1"/>
          </p:cNvCxnSpPr>
          <p:nvPr/>
        </p:nvCxnSpPr>
        <p:spPr>
          <a:xfrm>
            <a:off x="4934373" y="4187952"/>
            <a:ext cx="2472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AB47F3F-D3DA-0757-1DF0-7BDAB6BEDF53}"/>
              </a:ext>
            </a:extLst>
          </p:cNvPr>
          <p:cNvSpPr/>
          <p:nvPr/>
        </p:nvSpPr>
        <p:spPr>
          <a:xfrm>
            <a:off x="2555128" y="4772843"/>
            <a:ext cx="4758489" cy="91527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dirty="0"/>
              <a:t>Accuracy = correct predictions/total samples</a:t>
            </a:r>
          </a:p>
          <a:p>
            <a:pPr algn="ctr">
              <a:lnSpc>
                <a:spcPct val="150000"/>
              </a:lnSpc>
            </a:pPr>
            <a:r>
              <a:rPr lang="en-CA" dirty="0"/>
              <a:t>Average loss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77307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D34F6-7A30-8347-E7AB-F1B4633D8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00433A53-4BCC-F9DC-1822-9BE6EB490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CC9876-E4E3-A135-A717-BBB0C5AE82D9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BFE072-537F-CA99-86D2-F75B3A39532F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Parameters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B7510B-223B-FF37-EEA4-4EBE5639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44" y="2140805"/>
            <a:ext cx="4515480" cy="3905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D6B4C6-3A32-958A-E5B9-94C0258C3E20}"/>
              </a:ext>
            </a:extLst>
          </p:cNvPr>
          <p:cNvSpPr txBox="1"/>
          <p:nvPr/>
        </p:nvSpPr>
        <p:spPr>
          <a:xfrm>
            <a:off x="5166360" y="2140805"/>
            <a:ext cx="4297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Initial params </a:t>
            </a:r>
            <a:r>
              <a:rPr lang="en-CA" dirty="0"/>
              <a:t>(manual optimization):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Batch size = </a:t>
            </a:r>
            <a:r>
              <a:rPr lang="en-CA" b="1" dirty="0"/>
              <a:t>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2 convolution layers – </a:t>
            </a:r>
            <a:r>
              <a:rPr lang="en-CA" b="1" dirty="0"/>
              <a:t>64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Kernel size = </a:t>
            </a:r>
            <a:r>
              <a:rPr lang="en-CA" b="1" dirty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Padding =</a:t>
            </a:r>
            <a:r>
              <a:rPr lang="en-CA" b="1" dirty="0"/>
              <a:t>1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MaxPool</a:t>
            </a:r>
            <a:r>
              <a:rPr lang="en-CA" dirty="0"/>
              <a:t> </a:t>
            </a:r>
            <a:r>
              <a:rPr lang="en-CA" b="1" dirty="0"/>
              <a:t>(2,2)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Dropout rate = </a:t>
            </a:r>
            <a:r>
              <a:rPr lang="en-CA" b="1" dirty="0"/>
              <a:t>0.25, 0.5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Number of </a:t>
            </a:r>
            <a:r>
              <a:rPr lang="en-CA" dirty="0" err="1"/>
              <a:t>Epoches</a:t>
            </a:r>
            <a:r>
              <a:rPr lang="en-CA" dirty="0"/>
              <a:t> = </a:t>
            </a:r>
            <a:r>
              <a:rPr lang="en-CA" b="1" dirty="0"/>
              <a:t>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Learning rate = </a:t>
            </a:r>
            <a:r>
              <a:rPr lang="en-CA" b="1" dirty="0"/>
              <a:t>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/>
          </a:p>
          <a:p>
            <a:r>
              <a:rPr lang="en-CA" b="1" dirty="0"/>
              <a:t>Constant params: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Activation</a:t>
            </a:r>
            <a:r>
              <a:rPr lang="en-CA" b="1" dirty="0"/>
              <a:t> </a:t>
            </a:r>
            <a:r>
              <a:rPr lang="en-CA" dirty="0" err="1"/>
              <a:t>func</a:t>
            </a:r>
            <a:r>
              <a:rPr lang="en-CA" b="1" dirty="0"/>
              <a:t> – </a:t>
            </a:r>
            <a:r>
              <a:rPr lang="en-CA" b="1" dirty="0" err="1"/>
              <a:t>Relu</a:t>
            </a:r>
            <a:endParaRPr lang="en-CA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Loss</a:t>
            </a:r>
            <a:r>
              <a:rPr lang="en-CA" b="1" dirty="0"/>
              <a:t> </a:t>
            </a:r>
            <a:r>
              <a:rPr lang="en-CA" dirty="0" err="1"/>
              <a:t>func</a:t>
            </a:r>
            <a:r>
              <a:rPr lang="en-CA" b="1" dirty="0"/>
              <a:t> </a:t>
            </a:r>
            <a:r>
              <a:rPr lang="en-CA" dirty="0"/>
              <a:t>–</a:t>
            </a:r>
            <a:r>
              <a:rPr lang="en-CA" b="1" dirty="0"/>
              <a:t> Cross Entropy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Optimaizer</a:t>
            </a:r>
            <a:r>
              <a:rPr lang="en-CA" b="1" dirty="0"/>
              <a:t> </a:t>
            </a:r>
            <a:r>
              <a:rPr lang="en-CA" dirty="0"/>
              <a:t>-</a:t>
            </a:r>
            <a:r>
              <a:rPr lang="en-CA" b="1" dirty="0"/>
              <a:t> Adam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6E70F1-9D3E-18C7-0378-3F9F8F8EA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4" y="1482758"/>
            <a:ext cx="4515480" cy="590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230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7CC54-F85C-0F88-F8CA-C9FDEA53F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867A44BF-780E-3F51-DAF8-C1A43EE39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5939DA-0672-3C7E-FDD5-E2133022C8F1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EAF9A-8BF3-58CC-2135-5F86AFF5CFBC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Initial Results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7395C-4ACF-4293-9892-781B39AB1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1" y="2383290"/>
            <a:ext cx="4686576" cy="303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DAF99A-FF4E-27D9-A1DD-CE8FE44DD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434308"/>
              </p:ext>
            </p:extLst>
          </p:nvPr>
        </p:nvGraphicFramePr>
        <p:xfrm>
          <a:off x="573158" y="1446720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400" u="none" strike="noStrike" dirty="0">
                          <a:effectLst/>
                        </a:rPr>
                        <a:t>0.83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400" u="none" strike="noStrike" dirty="0">
                          <a:effectLst/>
                        </a:rPr>
                        <a:t>0.50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EB67285-3788-96A8-BFFB-F0AFDC93C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103" y="2355114"/>
            <a:ext cx="5825629" cy="312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50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691AF-CCD7-3B8B-BE85-460085DED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E404BE5D-CA3D-B382-B005-1238D33E6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D26600-1E64-B00B-5166-5BD2EB02F643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4C06F6-6446-225F-7EC2-0A9E8C3AA401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Initial Results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F2371DC-C5F0-6E3B-9A1B-AA2A7FADA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288319"/>
              </p:ext>
            </p:extLst>
          </p:nvPr>
        </p:nvGraphicFramePr>
        <p:xfrm>
          <a:off x="573158" y="1446720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400" u="none" strike="noStrike" dirty="0">
                          <a:effectLst/>
                        </a:rPr>
                        <a:t>0.83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400" u="none" strike="noStrike" dirty="0">
                          <a:effectLst/>
                        </a:rPr>
                        <a:t>0.50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95C91EC2-81EF-FDA2-F67E-A7A0C84EE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103" y="2355114"/>
            <a:ext cx="5825629" cy="312177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717AF91-04CE-AAAC-F2E9-1450B9707BA7}"/>
              </a:ext>
            </a:extLst>
          </p:cNvPr>
          <p:cNvSpPr/>
          <p:nvPr/>
        </p:nvSpPr>
        <p:spPr>
          <a:xfrm>
            <a:off x="5952744" y="5193792"/>
            <a:ext cx="813816" cy="18529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DE646F-1319-F291-A2CE-BFDFD83D4FDA}"/>
              </a:ext>
            </a:extLst>
          </p:cNvPr>
          <p:cNvSpPr/>
          <p:nvPr/>
        </p:nvSpPr>
        <p:spPr>
          <a:xfrm>
            <a:off x="6820190" y="5193792"/>
            <a:ext cx="813816" cy="18529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0D073C9-C8EC-54B6-6A44-EC089A252D0A}"/>
              </a:ext>
            </a:extLst>
          </p:cNvPr>
          <p:cNvSpPr/>
          <p:nvPr/>
        </p:nvSpPr>
        <p:spPr>
          <a:xfrm>
            <a:off x="8801951" y="5184703"/>
            <a:ext cx="488914" cy="18529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AC6858-7CA3-7D2A-9518-92BB5732F8C7}"/>
              </a:ext>
            </a:extLst>
          </p:cNvPr>
          <p:cNvSpPr txBox="1"/>
          <p:nvPr/>
        </p:nvSpPr>
        <p:spPr>
          <a:xfrm>
            <a:off x="3701797" y="5815582"/>
            <a:ext cx="1313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Compact</a:t>
            </a:r>
            <a:r>
              <a:rPr lang="en-CA" sz="1600" dirty="0"/>
              <a:t> </a:t>
            </a:r>
            <a:r>
              <a:rPr lang="en-CA" sz="1600" dirty="0">
                <a:ln>
                  <a:solidFill>
                    <a:schemeClr val="tx1"/>
                  </a:solidFill>
                </a:ln>
              </a:rPr>
              <a:t>buildings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D972CD-0273-722E-23DB-9D9922B4344E}"/>
              </a:ext>
            </a:extLst>
          </p:cNvPr>
          <p:cNvSpPr txBox="1"/>
          <p:nvPr/>
        </p:nvSpPr>
        <p:spPr>
          <a:xfrm>
            <a:off x="4782313" y="5827551"/>
            <a:ext cx="1313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More open urban area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4AA8A-9DE3-A051-A6F8-92A89054F386}"/>
              </a:ext>
            </a:extLst>
          </p:cNvPr>
          <p:cNvSpPr txBox="1"/>
          <p:nvPr/>
        </p:nvSpPr>
        <p:spPr>
          <a:xfrm>
            <a:off x="6058334" y="5833868"/>
            <a:ext cx="1313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Lightweight buildings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B1E4E28-A464-5FE2-6E43-279F2E6BD38F}"/>
              </a:ext>
            </a:extLst>
          </p:cNvPr>
          <p:cNvSpPr/>
          <p:nvPr/>
        </p:nvSpPr>
        <p:spPr>
          <a:xfrm>
            <a:off x="7673339" y="5202936"/>
            <a:ext cx="190502" cy="1693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A0D577D-D0EB-93E9-13D5-1B85C9A1A1E5}"/>
              </a:ext>
            </a:extLst>
          </p:cNvPr>
          <p:cNvSpPr/>
          <p:nvPr/>
        </p:nvSpPr>
        <p:spPr>
          <a:xfrm>
            <a:off x="7958759" y="5193792"/>
            <a:ext cx="190502" cy="1693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C21C7A-4F26-C5E6-EC57-1F0BA600E0B2}"/>
              </a:ext>
            </a:extLst>
          </p:cNvPr>
          <p:cNvSpPr txBox="1"/>
          <p:nvPr/>
        </p:nvSpPr>
        <p:spPr>
          <a:xfrm>
            <a:off x="7191100" y="5833868"/>
            <a:ext cx="1313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Large area low hight buildings\ industry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423AAD6-A8BC-AB8C-7407-C676D65734D9}"/>
              </a:ext>
            </a:extLst>
          </p:cNvPr>
          <p:cNvSpPr/>
          <p:nvPr/>
        </p:nvSpPr>
        <p:spPr>
          <a:xfrm>
            <a:off x="8283845" y="5193427"/>
            <a:ext cx="190502" cy="1693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1B2E0F-1462-92F7-FCDA-9F5D77533CC7}"/>
              </a:ext>
            </a:extLst>
          </p:cNvPr>
          <p:cNvSpPr/>
          <p:nvPr/>
        </p:nvSpPr>
        <p:spPr>
          <a:xfrm>
            <a:off x="8543231" y="5193427"/>
            <a:ext cx="190502" cy="1693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</a:t>
            </a:r>
            <a:endParaRPr lang="en-IL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974AFEF-C652-F793-0D73-5CE25B4B855A}"/>
              </a:ext>
            </a:extLst>
          </p:cNvPr>
          <p:cNvSpPr/>
          <p:nvPr/>
        </p:nvSpPr>
        <p:spPr>
          <a:xfrm>
            <a:off x="9366657" y="5192679"/>
            <a:ext cx="519198" cy="18529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CFDC2C9-4CB3-828F-28E6-2320601A19B0}"/>
              </a:ext>
            </a:extLst>
          </p:cNvPr>
          <p:cNvSpPr/>
          <p:nvPr/>
        </p:nvSpPr>
        <p:spPr>
          <a:xfrm>
            <a:off x="9930951" y="5193427"/>
            <a:ext cx="251895" cy="20032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07CCAA8-81AE-AAA8-D0CD-2195C6830243}"/>
              </a:ext>
            </a:extLst>
          </p:cNvPr>
          <p:cNvSpPr/>
          <p:nvPr/>
        </p:nvSpPr>
        <p:spPr>
          <a:xfrm>
            <a:off x="10227942" y="5189518"/>
            <a:ext cx="251895" cy="20032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840F743-6F7F-7F34-5C9D-3521B7FBC34C}"/>
              </a:ext>
            </a:extLst>
          </p:cNvPr>
          <p:cNvSpPr/>
          <p:nvPr/>
        </p:nvSpPr>
        <p:spPr>
          <a:xfrm>
            <a:off x="10524933" y="5185914"/>
            <a:ext cx="251895" cy="20032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F62D7F-F1C6-8357-023E-AFBEC5C99EDE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4358641" y="5379088"/>
            <a:ext cx="2001011" cy="436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01083-612D-1135-194A-E502DFF5F70B}"/>
              </a:ext>
            </a:extLst>
          </p:cNvPr>
          <p:cNvCxnSpPr>
            <a:cxnSpLocks/>
          </p:cNvCxnSpPr>
          <p:nvPr/>
        </p:nvCxnSpPr>
        <p:spPr>
          <a:xfrm flipH="1">
            <a:off x="5582412" y="5393749"/>
            <a:ext cx="1644686" cy="4218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6EA160-CEF9-54A5-8A18-19F5C6BAAE82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flipH="1">
            <a:off x="6715178" y="5372280"/>
            <a:ext cx="1053412" cy="46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C0DF1E-7520-3A82-8DA3-941D0F72B399}"/>
              </a:ext>
            </a:extLst>
          </p:cNvPr>
          <p:cNvCxnSpPr>
            <a:endCxn id="22" idx="0"/>
          </p:cNvCxnSpPr>
          <p:nvPr/>
        </p:nvCxnSpPr>
        <p:spPr>
          <a:xfrm flipH="1">
            <a:off x="7847944" y="5378723"/>
            <a:ext cx="204839" cy="4551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CEEAA8-6254-C215-2140-2EA44B33282C}"/>
              </a:ext>
            </a:extLst>
          </p:cNvPr>
          <p:cNvCxnSpPr>
            <a:stCxn id="24" idx="2"/>
            <a:endCxn id="22" idx="0"/>
          </p:cNvCxnSpPr>
          <p:nvPr/>
        </p:nvCxnSpPr>
        <p:spPr>
          <a:xfrm flipH="1">
            <a:off x="7847944" y="5362771"/>
            <a:ext cx="790538" cy="471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4E21C0E-E0F2-CA0E-92DF-889E723E2D82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5582412" y="5362771"/>
            <a:ext cx="2796684" cy="4528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279CB69-3C02-F949-5BC5-BF359EE2CB5E}"/>
              </a:ext>
            </a:extLst>
          </p:cNvPr>
          <p:cNvSpPr txBox="1"/>
          <p:nvPr/>
        </p:nvSpPr>
        <p:spPr>
          <a:xfrm>
            <a:off x="8368944" y="5885212"/>
            <a:ext cx="1313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Trees, dense and sparse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D4922BC-8817-61D3-F1B5-B2C6EFB01BBE}"/>
              </a:ext>
            </a:extLst>
          </p:cNvPr>
          <p:cNvCxnSpPr>
            <a:cxnSpLocks/>
            <a:stCxn id="43" idx="0"/>
            <a:endCxn id="15" idx="2"/>
          </p:cNvCxnSpPr>
          <p:nvPr/>
        </p:nvCxnSpPr>
        <p:spPr>
          <a:xfrm flipV="1">
            <a:off x="9025788" y="5369999"/>
            <a:ext cx="20620" cy="5152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44BC6EE-4E3C-6592-173C-2CEFD894D929}"/>
              </a:ext>
            </a:extLst>
          </p:cNvPr>
          <p:cNvSpPr txBox="1"/>
          <p:nvPr/>
        </p:nvSpPr>
        <p:spPr>
          <a:xfrm>
            <a:off x="9682631" y="5885211"/>
            <a:ext cx="1313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Small bush and low veg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07007B-94D3-875E-8ECC-EF8239D1BFCA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9645404" y="5369999"/>
            <a:ext cx="694071" cy="515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59DFB0A-5651-1C3F-790A-986E22998FA8}"/>
              </a:ext>
            </a:extLst>
          </p:cNvPr>
          <p:cNvSpPr txBox="1"/>
          <p:nvPr/>
        </p:nvSpPr>
        <p:spPr>
          <a:xfrm>
            <a:off x="10776828" y="5885210"/>
            <a:ext cx="131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Bare rocks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BCDA451-1C9D-7BA0-DDD9-B6449A2D8BD6}"/>
              </a:ext>
            </a:extLst>
          </p:cNvPr>
          <p:cNvSpPr txBox="1"/>
          <p:nvPr/>
        </p:nvSpPr>
        <p:spPr>
          <a:xfrm>
            <a:off x="11289074" y="5488997"/>
            <a:ext cx="131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Bare</a:t>
            </a:r>
            <a:r>
              <a:rPr lang="en-CA" sz="1600" u="sng" dirty="0">
                <a:ln>
                  <a:solidFill>
                    <a:schemeClr val="tx1"/>
                  </a:solidFill>
                </a:ln>
              </a:rPr>
              <a:t> </a:t>
            </a:r>
            <a:r>
              <a:rPr lang="en-CA" sz="1600" dirty="0">
                <a:ln>
                  <a:solidFill>
                    <a:schemeClr val="tx1"/>
                  </a:solidFill>
                </a:ln>
              </a:rPr>
              <a:t>soil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EB10921-02FD-20CD-C9F7-CBA352774F4F}"/>
              </a:ext>
            </a:extLst>
          </p:cNvPr>
          <p:cNvCxnSpPr>
            <a:cxnSpLocks/>
          </p:cNvCxnSpPr>
          <p:nvPr/>
        </p:nvCxnSpPr>
        <p:spPr>
          <a:xfrm flipH="1" flipV="1">
            <a:off x="10353889" y="5407332"/>
            <a:ext cx="1320844" cy="139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4800F68-BD0B-5DCD-6AC0-57F220878EAF}"/>
              </a:ext>
            </a:extLst>
          </p:cNvPr>
          <p:cNvSpPr txBox="1"/>
          <p:nvPr/>
        </p:nvSpPr>
        <p:spPr>
          <a:xfrm>
            <a:off x="11530003" y="4890182"/>
            <a:ext cx="131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water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1CF9AD7-C8E0-251D-3CBA-4C0964B587B6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10084650" y="5431339"/>
            <a:ext cx="1349022" cy="4538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AB71EEF-5074-BF36-29E6-EADB826C7AE1}"/>
              </a:ext>
            </a:extLst>
          </p:cNvPr>
          <p:cNvCxnSpPr>
            <a:cxnSpLocks/>
            <a:stCxn id="29" idx="3"/>
            <a:endCxn id="59" idx="1"/>
          </p:cNvCxnSpPr>
          <p:nvPr/>
        </p:nvCxnSpPr>
        <p:spPr>
          <a:xfrm flipV="1">
            <a:off x="10776828" y="5059459"/>
            <a:ext cx="753175" cy="226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869C384-89CD-2C92-3A57-6CA7214BF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1" y="2383290"/>
            <a:ext cx="4686576" cy="3030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166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7D6BA-3A02-E956-B32C-CCB10EC64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9D144457-D7B0-7819-EBBE-1F07E9FED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7EAA81-F5B5-03C3-9845-6FC94CEE919E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D208D-97B5-E9B0-48B5-F0421E730ADA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Initial Results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54A8B9-5E84-7F15-EEFA-37F69218209F}"/>
              </a:ext>
            </a:extLst>
          </p:cNvPr>
          <p:cNvGraphicFramePr>
            <a:graphicFrameLocks noGrp="1"/>
          </p:cNvGraphicFramePr>
          <p:nvPr/>
        </p:nvGraphicFramePr>
        <p:xfrm>
          <a:off x="573158" y="1446720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400" u="none" strike="noStrike" dirty="0">
                          <a:effectLst/>
                        </a:rPr>
                        <a:t>0.83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400" u="none" strike="noStrike" dirty="0">
                          <a:effectLst/>
                        </a:rPr>
                        <a:t>0.50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C632AB2-DD91-4EB8-F8AD-1077E9F93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8103" y="2355114"/>
            <a:ext cx="5825629" cy="3121777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7AE7FB6-0758-19C1-5BB7-C654C0196C30}"/>
              </a:ext>
            </a:extLst>
          </p:cNvPr>
          <p:cNvSpPr/>
          <p:nvPr/>
        </p:nvSpPr>
        <p:spPr>
          <a:xfrm>
            <a:off x="5952744" y="5193792"/>
            <a:ext cx="813816" cy="18529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E341707-F26A-6DDE-2DFC-BAEE9E835EDA}"/>
              </a:ext>
            </a:extLst>
          </p:cNvPr>
          <p:cNvSpPr/>
          <p:nvPr/>
        </p:nvSpPr>
        <p:spPr>
          <a:xfrm>
            <a:off x="6820190" y="5193792"/>
            <a:ext cx="813816" cy="18529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9E36BCF-9C20-AB71-563E-DBFA51245CC5}"/>
              </a:ext>
            </a:extLst>
          </p:cNvPr>
          <p:cNvSpPr/>
          <p:nvPr/>
        </p:nvSpPr>
        <p:spPr>
          <a:xfrm>
            <a:off x="8801951" y="5184703"/>
            <a:ext cx="488914" cy="18529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D69EAD-1B97-E69F-13D8-953A0EEA6019}"/>
              </a:ext>
            </a:extLst>
          </p:cNvPr>
          <p:cNvSpPr txBox="1"/>
          <p:nvPr/>
        </p:nvSpPr>
        <p:spPr>
          <a:xfrm>
            <a:off x="3701797" y="5815582"/>
            <a:ext cx="1313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Compact</a:t>
            </a:r>
            <a:r>
              <a:rPr lang="en-CA" sz="1600" dirty="0"/>
              <a:t> </a:t>
            </a:r>
            <a:r>
              <a:rPr lang="en-CA" sz="1600" dirty="0">
                <a:ln>
                  <a:solidFill>
                    <a:schemeClr val="tx1"/>
                  </a:solidFill>
                </a:ln>
              </a:rPr>
              <a:t>buildings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3BC270-0971-ABD6-F418-6316498C6905}"/>
              </a:ext>
            </a:extLst>
          </p:cNvPr>
          <p:cNvSpPr txBox="1"/>
          <p:nvPr/>
        </p:nvSpPr>
        <p:spPr>
          <a:xfrm>
            <a:off x="4782313" y="5827551"/>
            <a:ext cx="1313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More open urban area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FB4DE7-165B-BD45-4416-09D4EB6F99A4}"/>
              </a:ext>
            </a:extLst>
          </p:cNvPr>
          <p:cNvSpPr txBox="1"/>
          <p:nvPr/>
        </p:nvSpPr>
        <p:spPr>
          <a:xfrm>
            <a:off x="6058334" y="5833868"/>
            <a:ext cx="1313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Lightweight buildings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6569697-D50B-6A15-82E3-CAA108598348}"/>
              </a:ext>
            </a:extLst>
          </p:cNvPr>
          <p:cNvSpPr/>
          <p:nvPr/>
        </p:nvSpPr>
        <p:spPr>
          <a:xfrm>
            <a:off x="7673339" y="5202936"/>
            <a:ext cx="190502" cy="1693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C772A4-1B5C-5E70-59D5-A353807C5EEF}"/>
              </a:ext>
            </a:extLst>
          </p:cNvPr>
          <p:cNvSpPr/>
          <p:nvPr/>
        </p:nvSpPr>
        <p:spPr>
          <a:xfrm>
            <a:off x="7958759" y="5193792"/>
            <a:ext cx="190502" cy="1693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3810B-37C8-DD40-93F6-2D334A1D21A4}"/>
              </a:ext>
            </a:extLst>
          </p:cNvPr>
          <p:cNvSpPr txBox="1"/>
          <p:nvPr/>
        </p:nvSpPr>
        <p:spPr>
          <a:xfrm>
            <a:off x="7191100" y="5833868"/>
            <a:ext cx="13136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Large area low hight buildings\ industry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75E84A-BD21-8B27-1E6C-84871BCB0419}"/>
              </a:ext>
            </a:extLst>
          </p:cNvPr>
          <p:cNvSpPr/>
          <p:nvPr/>
        </p:nvSpPr>
        <p:spPr>
          <a:xfrm>
            <a:off x="8283845" y="5193427"/>
            <a:ext cx="190502" cy="1693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FDDEC7A-C1E2-6F8E-DA33-23B210CFA8EE}"/>
              </a:ext>
            </a:extLst>
          </p:cNvPr>
          <p:cNvSpPr/>
          <p:nvPr/>
        </p:nvSpPr>
        <p:spPr>
          <a:xfrm>
            <a:off x="8543231" y="5193427"/>
            <a:ext cx="190502" cy="169344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v</a:t>
            </a:r>
            <a:endParaRPr lang="en-IL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3D9AA79-8F45-900A-67BA-BD04575A73AF}"/>
              </a:ext>
            </a:extLst>
          </p:cNvPr>
          <p:cNvSpPr/>
          <p:nvPr/>
        </p:nvSpPr>
        <p:spPr>
          <a:xfrm>
            <a:off x="9366657" y="5192679"/>
            <a:ext cx="519198" cy="185296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72C4B13-F512-6146-4DCF-EFE475323638}"/>
              </a:ext>
            </a:extLst>
          </p:cNvPr>
          <p:cNvSpPr/>
          <p:nvPr/>
        </p:nvSpPr>
        <p:spPr>
          <a:xfrm>
            <a:off x="9930951" y="5193427"/>
            <a:ext cx="251895" cy="20032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771A56-F215-AD5A-407C-DF1AD72BB3AB}"/>
              </a:ext>
            </a:extLst>
          </p:cNvPr>
          <p:cNvSpPr/>
          <p:nvPr/>
        </p:nvSpPr>
        <p:spPr>
          <a:xfrm>
            <a:off x="10227942" y="5189518"/>
            <a:ext cx="251895" cy="20032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4DA601A-B393-5D5E-B044-0B75FDDA8116}"/>
              </a:ext>
            </a:extLst>
          </p:cNvPr>
          <p:cNvSpPr/>
          <p:nvPr/>
        </p:nvSpPr>
        <p:spPr>
          <a:xfrm>
            <a:off x="10524933" y="5185914"/>
            <a:ext cx="251895" cy="200322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F218A2C-D735-DA6B-B8FB-C7627C3B9B13}"/>
              </a:ext>
            </a:extLst>
          </p:cNvPr>
          <p:cNvCxnSpPr>
            <a:stCxn id="12" idx="2"/>
            <a:endCxn id="16" idx="0"/>
          </p:cNvCxnSpPr>
          <p:nvPr/>
        </p:nvCxnSpPr>
        <p:spPr>
          <a:xfrm flipH="1">
            <a:off x="4358641" y="5379088"/>
            <a:ext cx="2001011" cy="436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492D19-DB62-67FD-B23C-5494775A310B}"/>
              </a:ext>
            </a:extLst>
          </p:cNvPr>
          <p:cNvCxnSpPr>
            <a:cxnSpLocks/>
          </p:cNvCxnSpPr>
          <p:nvPr/>
        </p:nvCxnSpPr>
        <p:spPr>
          <a:xfrm flipH="1">
            <a:off x="5582412" y="5393749"/>
            <a:ext cx="1644686" cy="4218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9967DDF-4A94-0931-37AC-0EF4780584DD}"/>
              </a:ext>
            </a:extLst>
          </p:cNvPr>
          <p:cNvCxnSpPr>
            <a:stCxn id="20" idx="2"/>
            <a:endCxn id="18" idx="0"/>
          </p:cNvCxnSpPr>
          <p:nvPr/>
        </p:nvCxnSpPr>
        <p:spPr>
          <a:xfrm flipH="1">
            <a:off x="6715178" y="5372280"/>
            <a:ext cx="1053412" cy="46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32C3ABD-28F8-CF98-4777-47A89FFA33AE}"/>
              </a:ext>
            </a:extLst>
          </p:cNvPr>
          <p:cNvCxnSpPr>
            <a:endCxn id="22" idx="0"/>
          </p:cNvCxnSpPr>
          <p:nvPr/>
        </p:nvCxnSpPr>
        <p:spPr>
          <a:xfrm flipH="1">
            <a:off x="7847944" y="5378723"/>
            <a:ext cx="204839" cy="4551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D6D0B1-4B8B-5FCF-695F-799A8F630907}"/>
              </a:ext>
            </a:extLst>
          </p:cNvPr>
          <p:cNvCxnSpPr>
            <a:stCxn id="24" idx="2"/>
            <a:endCxn id="22" idx="0"/>
          </p:cNvCxnSpPr>
          <p:nvPr/>
        </p:nvCxnSpPr>
        <p:spPr>
          <a:xfrm flipH="1">
            <a:off x="7847944" y="5362771"/>
            <a:ext cx="790538" cy="4710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76E5A8-B2FB-5180-1193-6E26C0A78C18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5582412" y="5362771"/>
            <a:ext cx="2796684" cy="4528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0679BF3-5D42-FD46-EFCD-A7572ACEAC4E}"/>
              </a:ext>
            </a:extLst>
          </p:cNvPr>
          <p:cNvSpPr txBox="1"/>
          <p:nvPr/>
        </p:nvSpPr>
        <p:spPr>
          <a:xfrm>
            <a:off x="8368944" y="5885212"/>
            <a:ext cx="1313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Trees, dense and sparse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B8EED34-E582-1E6A-4290-36560CF84D16}"/>
              </a:ext>
            </a:extLst>
          </p:cNvPr>
          <p:cNvCxnSpPr>
            <a:cxnSpLocks/>
            <a:stCxn id="43" idx="0"/>
            <a:endCxn id="15" idx="2"/>
          </p:cNvCxnSpPr>
          <p:nvPr/>
        </p:nvCxnSpPr>
        <p:spPr>
          <a:xfrm flipV="1">
            <a:off x="9025788" y="5369999"/>
            <a:ext cx="20620" cy="5152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05D1FA9-2DEF-92F1-744B-D03A63B57EC8}"/>
              </a:ext>
            </a:extLst>
          </p:cNvPr>
          <p:cNvSpPr txBox="1"/>
          <p:nvPr/>
        </p:nvSpPr>
        <p:spPr>
          <a:xfrm>
            <a:off x="9682631" y="5885211"/>
            <a:ext cx="13136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Small bush and low veg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7705DF5-6F20-D3F6-C920-2F7BF4B1C4BF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9645404" y="5369999"/>
            <a:ext cx="694071" cy="515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B5BC2B2-4853-09FE-4C7E-B1E5AD8799DA}"/>
              </a:ext>
            </a:extLst>
          </p:cNvPr>
          <p:cNvSpPr txBox="1"/>
          <p:nvPr/>
        </p:nvSpPr>
        <p:spPr>
          <a:xfrm>
            <a:off x="10776828" y="5885210"/>
            <a:ext cx="131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Bare rocks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0F8EBB-2DC3-0691-1336-697C5E4C19BC}"/>
              </a:ext>
            </a:extLst>
          </p:cNvPr>
          <p:cNvSpPr txBox="1"/>
          <p:nvPr/>
        </p:nvSpPr>
        <p:spPr>
          <a:xfrm>
            <a:off x="11289074" y="5488997"/>
            <a:ext cx="131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Bare</a:t>
            </a:r>
            <a:r>
              <a:rPr lang="en-CA" sz="1600" u="sng" dirty="0">
                <a:ln>
                  <a:solidFill>
                    <a:schemeClr val="tx1"/>
                  </a:solidFill>
                </a:ln>
              </a:rPr>
              <a:t> </a:t>
            </a:r>
            <a:r>
              <a:rPr lang="en-CA" sz="1600" dirty="0">
                <a:ln>
                  <a:solidFill>
                    <a:schemeClr val="tx1"/>
                  </a:solidFill>
                </a:ln>
              </a:rPr>
              <a:t>soil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AFB2984-EDED-583D-0A69-879F67406F7B}"/>
              </a:ext>
            </a:extLst>
          </p:cNvPr>
          <p:cNvCxnSpPr>
            <a:cxnSpLocks/>
          </p:cNvCxnSpPr>
          <p:nvPr/>
        </p:nvCxnSpPr>
        <p:spPr>
          <a:xfrm flipH="1" flipV="1">
            <a:off x="10353889" y="5407332"/>
            <a:ext cx="1320844" cy="139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C5A2A18-8394-08CB-5793-554B4D1541B4}"/>
              </a:ext>
            </a:extLst>
          </p:cNvPr>
          <p:cNvSpPr txBox="1"/>
          <p:nvPr/>
        </p:nvSpPr>
        <p:spPr>
          <a:xfrm>
            <a:off x="11530003" y="4890182"/>
            <a:ext cx="1313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n>
                  <a:solidFill>
                    <a:schemeClr val="tx1"/>
                  </a:solidFill>
                </a:ln>
              </a:rPr>
              <a:t>water</a:t>
            </a:r>
            <a:endParaRPr lang="en-IL" sz="160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9658029-59D7-CAF5-E21F-B840C7E032EA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10084650" y="5431339"/>
            <a:ext cx="1349022" cy="4538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AF6A025-750F-99D7-6B09-3D7420CFC8FC}"/>
              </a:ext>
            </a:extLst>
          </p:cNvPr>
          <p:cNvCxnSpPr>
            <a:cxnSpLocks/>
            <a:stCxn id="29" idx="3"/>
            <a:endCxn id="59" idx="1"/>
          </p:cNvCxnSpPr>
          <p:nvPr/>
        </p:nvCxnSpPr>
        <p:spPr>
          <a:xfrm flipV="1">
            <a:off x="10776828" y="5059459"/>
            <a:ext cx="753175" cy="2266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D57A7D1-C655-FD73-D3A2-8752828DB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3" y="2537163"/>
            <a:ext cx="5431046" cy="29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0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1692D-EC50-96D0-1DA4-E971F5C28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9491AC4A-0C41-382A-50AC-531027D4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959AE6-190E-BCB8-21A8-317D0CFF01B6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C49D2-4FAD-4160-2EB0-E81E5B13B30F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Optimization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50A01A-0C2E-B315-3C51-2B963732A9CE}"/>
              </a:ext>
            </a:extLst>
          </p:cNvPr>
          <p:cNvSpPr txBox="1"/>
          <p:nvPr/>
        </p:nvSpPr>
        <p:spPr>
          <a:xfrm>
            <a:off x="781050" y="1562100"/>
            <a:ext cx="4531614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u="sng" dirty="0"/>
              <a:t>“</a:t>
            </a:r>
            <a:r>
              <a:rPr lang="en-CA" u="sng" dirty="0" err="1"/>
              <a:t>optuna</a:t>
            </a:r>
            <a:r>
              <a:rPr lang="en-CA" u="sng" dirty="0"/>
              <a:t>” Lib for parameters </a:t>
            </a:r>
            <a:r>
              <a:rPr lang="en-US" u="sng" dirty="0"/>
              <a:t>optimization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Handles given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Runs many small epochs with different combination of params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Uses sample dataset for fast study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Saves best performance parameters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DEF71-C8EE-E3BB-00CF-A10513463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30" y="4521049"/>
            <a:ext cx="9421540" cy="1352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736B8-03FE-6196-1792-6DBAF6BB9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596" y="2189085"/>
            <a:ext cx="4972744" cy="9716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6436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CD6AD-D030-5896-2545-7042171A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AE4EB613-B783-3163-5421-F5DA69DAD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3479D-DA36-4E2B-BC2B-CD116C449B2C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D2304-57A1-32A3-8C92-F896D10CD5BB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Optimization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820E8-8E5C-6F6A-5E9E-AFC8AEC86CAD}"/>
              </a:ext>
            </a:extLst>
          </p:cNvPr>
          <p:cNvSpPr txBox="1"/>
          <p:nvPr/>
        </p:nvSpPr>
        <p:spPr>
          <a:xfrm>
            <a:off x="781050" y="1562100"/>
            <a:ext cx="4531614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u="sng" dirty="0"/>
              <a:t>“</a:t>
            </a:r>
            <a:r>
              <a:rPr lang="en-CA" u="sng" dirty="0" err="1"/>
              <a:t>optuna</a:t>
            </a:r>
            <a:r>
              <a:rPr lang="en-CA" u="sng" dirty="0"/>
              <a:t>” Lib for parameters </a:t>
            </a:r>
            <a:r>
              <a:rPr lang="en-US" u="sng" dirty="0"/>
              <a:t>optimization</a:t>
            </a:r>
            <a:r>
              <a:rPr lang="en-US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Handles given parameters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Runs many small epochs with different combination of params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Uses sample dataset for fast study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Saves best performance parameters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A9FB8D-5D2A-84B0-5EE3-20C73B6F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349" y="4107477"/>
            <a:ext cx="9125665" cy="252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1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C8C8359D-109F-4F96-A923-2C5126465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F5026D5-6704-4D31-80FF-A5138C7F83FE}"/>
              </a:ext>
            </a:extLst>
          </p:cNvPr>
          <p:cNvSpPr txBox="1"/>
          <p:nvPr/>
        </p:nvSpPr>
        <p:spPr>
          <a:xfrm>
            <a:off x="0" y="78464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S-A-R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(Synthetic Aperture Radar)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EAED8-C3CA-8E11-D793-1A55667488AE}"/>
              </a:ext>
            </a:extLst>
          </p:cNvPr>
          <p:cNvSpPr txBox="1"/>
          <p:nvPr/>
        </p:nvSpPr>
        <p:spPr>
          <a:xfrm>
            <a:off x="909915" y="1425869"/>
            <a:ext cx="10372170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Electromagnetic spectrum</a:t>
            </a:r>
          </a:p>
        </p:txBody>
      </p:sp>
      <p:pic>
        <p:nvPicPr>
          <p:cNvPr id="6" name="Picture 5" descr="A diagram of a spectrum&#10;&#10;Description automatically generated">
            <a:extLst>
              <a:ext uri="{FF2B5EF4-FFF2-40B4-BE49-F238E27FC236}">
                <a16:creationId xmlns:a16="http://schemas.microsoft.com/office/drawing/2014/main" id="{F6C9D3EC-90E2-7626-F980-D41B072E9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88" y="2438772"/>
            <a:ext cx="8124825" cy="4348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7CEFA4-1767-1AF6-6843-B835F574BF11}"/>
              </a:ext>
            </a:extLst>
          </p:cNvPr>
          <p:cNvSpPr/>
          <p:nvPr/>
        </p:nvSpPr>
        <p:spPr>
          <a:xfrm>
            <a:off x="6096000" y="2510240"/>
            <a:ext cx="917448" cy="177829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9E3DE6-B7DA-D131-3E1A-F1D7233C6B4F}"/>
              </a:ext>
            </a:extLst>
          </p:cNvPr>
          <p:cNvSpPr txBox="1"/>
          <p:nvPr/>
        </p:nvSpPr>
        <p:spPr>
          <a:xfrm>
            <a:off x="5571744" y="2145641"/>
            <a:ext cx="1965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400" dirty="0"/>
              <a:t>SAR Frequencies</a:t>
            </a:r>
            <a:endParaRPr lang="en-IL" sz="1400" dirty="0"/>
          </a:p>
        </p:txBody>
      </p:sp>
    </p:spTree>
    <p:extLst>
      <p:ext uri="{BB962C8B-B14F-4D97-AF65-F5344CB8AC3E}">
        <p14:creationId xmlns:p14="http://schemas.microsoft.com/office/powerpoint/2010/main" val="201032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4C304-ADFA-3933-1E10-CB5AA86F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43413341-6AE5-1F6C-4955-B63AE5DC2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A1861E-4DD0-AC38-614B-2F5C609DC73E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00A46-E7F1-90A5-E988-D8026DE55085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Optimization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037C5-E767-D42F-A7E4-167C01D94AA4}"/>
              </a:ext>
            </a:extLst>
          </p:cNvPr>
          <p:cNvSpPr txBox="1"/>
          <p:nvPr/>
        </p:nvSpPr>
        <p:spPr>
          <a:xfrm>
            <a:off x="909915" y="1628741"/>
            <a:ext cx="42976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Initial params </a:t>
            </a:r>
            <a:r>
              <a:rPr lang="en-CA" dirty="0"/>
              <a:t>(manual optimization):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Batch size = </a:t>
            </a:r>
            <a:r>
              <a:rPr lang="en-CA" b="1" dirty="0"/>
              <a:t>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2 convolution layers – </a:t>
            </a:r>
            <a:r>
              <a:rPr lang="en-CA" b="1" dirty="0"/>
              <a:t>64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Kernel size = </a:t>
            </a:r>
            <a:r>
              <a:rPr lang="en-CA" b="1" dirty="0"/>
              <a:t>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Padding =</a:t>
            </a:r>
            <a:r>
              <a:rPr lang="en-CA" b="1" dirty="0"/>
              <a:t>1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MaxPool</a:t>
            </a:r>
            <a:r>
              <a:rPr lang="en-CA" dirty="0"/>
              <a:t> </a:t>
            </a:r>
            <a:r>
              <a:rPr lang="en-CA" b="1" dirty="0"/>
              <a:t>(2,2)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Dropout rate = </a:t>
            </a:r>
            <a:r>
              <a:rPr lang="en-CA" b="1" dirty="0"/>
              <a:t>0.25, 0.5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Number of </a:t>
            </a:r>
            <a:r>
              <a:rPr lang="en-CA" dirty="0" err="1"/>
              <a:t>Epoches</a:t>
            </a:r>
            <a:r>
              <a:rPr lang="en-CA" dirty="0"/>
              <a:t> = </a:t>
            </a:r>
            <a:r>
              <a:rPr lang="en-CA" b="1" dirty="0"/>
              <a:t>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Learning rate = </a:t>
            </a:r>
            <a:r>
              <a:rPr lang="en-CA" b="1" dirty="0"/>
              <a:t>0.001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49210-D2F3-1A89-A87B-F4FD61B02FE4}"/>
              </a:ext>
            </a:extLst>
          </p:cNvPr>
          <p:cNvSpPr txBox="1"/>
          <p:nvPr/>
        </p:nvSpPr>
        <p:spPr>
          <a:xfrm>
            <a:off x="6528816" y="1628741"/>
            <a:ext cx="4297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/>
              <a:t>Optuna</a:t>
            </a:r>
            <a:r>
              <a:rPr lang="en-CA" b="1" dirty="0"/>
              <a:t> optimized params</a:t>
            </a:r>
            <a:r>
              <a:rPr lang="en-CA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Batch size = </a:t>
            </a:r>
            <a:r>
              <a:rPr lang="en-CA" b="1" dirty="0"/>
              <a:t>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2 convolution layers – </a:t>
            </a:r>
            <a:r>
              <a:rPr lang="en-CA" b="1" dirty="0"/>
              <a:t>64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Kernel size = </a:t>
            </a:r>
            <a:r>
              <a:rPr lang="en-CA" b="1" dirty="0"/>
              <a:t>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Padding =</a:t>
            </a:r>
            <a:r>
              <a:rPr lang="en-CA" b="1" dirty="0"/>
              <a:t>3</a:t>
            </a:r>
            <a:r>
              <a:rPr lang="en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/>
              <a:t>MaxPool</a:t>
            </a:r>
            <a:r>
              <a:rPr lang="en-CA" dirty="0"/>
              <a:t> </a:t>
            </a:r>
            <a:r>
              <a:rPr lang="en-CA" b="1" dirty="0"/>
              <a:t>(2,2)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Dropout rate = </a:t>
            </a:r>
            <a:r>
              <a:rPr lang="en-CA" b="1" dirty="0"/>
              <a:t>0.2, 0.4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Number of </a:t>
            </a:r>
            <a:r>
              <a:rPr lang="en-CA" dirty="0" err="1"/>
              <a:t>Epoches</a:t>
            </a:r>
            <a:r>
              <a:rPr lang="en-CA" dirty="0"/>
              <a:t> = </a:t>
            </a:r>
            <a:r>
              <a:rPr lang="en-CA" b="1" dirty="0"/>
              <a:t>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Learning rate = </a:t>
            </a:r>
            <a:r>
              <a:rPr lang="en-CA" b="1" dirty="0"/>
              <a:t>0.004</a:t>
            </a:r>
          </a:p>
          <a:p>
            <a:endParaRPr lang="en-CA" b="1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D5FFB3-C549-9ACD-E9F0-D1DAEE8F9B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187743"/>
              </p:ext>
            </p:extLst>
          </p:nvPr>
        </p:nvGraphicFramePr>
        <p:xfrm>
          <a:off x="1360511" y="4874926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400" u="none" strike="noStrike" dirty="0">
                          <a:effectLst/>
                        </a:rPr>
                        <a:t>0.83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400" u="none" strike="noStrike" dirty="0">
                          <a:effectLst/>
                        </a:rPr>
                        <a:t>0.50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BD96459-32CF-2B10-D81F-E821D75E2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88225"/>
              </p:ext>
            </p:extLst>
          </p:nvPr>
        </p:nvGraphicFramePr>
        <p:xfrm>
          <a:off x="6979412" y="4911204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400" u="none" strike="noStrike" dirty="0">
                          <a:effectLst/>
                        </a:rPr>
                        <a:t>0.</a:t>
                      </a:r>
                      <a:r>
                        <a:rPr lang="en-CA" sz="1400" u="none" strike="noStrike" dirty="0">
                          <a:effectLst/>
                        </a:rPr>
                        <a:t>71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L" sz="1400" u="none" strike="noStrike" dirty="0">
                          <a:effectLst/>
                        </a:rPr>
                        <a:t>0.5</a:t>
                      </a:r>
                      <a:r>
                        <a:rPr lang="en-CA" sz="1400" u="none" strike="noStrike" dirty="0">
                          <a:effectLst/>
                        </a:rPr>
                        <a:t>7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39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055E7-104C-0CBC-20DB-3AB201E44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084BA4A9-2A80-75ED-298C-70B9C923D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5B7862-B936-5244-23DB-07967160F5DD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C4EFDA-3534-3556-F198-228132E4E5AE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and Test for each satellite separately  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CA5ACC-E17D-E01D-4627-ADC4EE14AC48}"/>
              </a:ext>
            </a:extLst>
          </p:cNvPr>
          <p:cNvSpPr txBox="1"/>
          <p:nvPr/>
        </p:nvSpPr>
        <p:spPr>
          <a:xfrm>
            <a:off x="676656" y="1521267"/>
            <a:ext cx="7324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Each satellite was given the best tested parameters for training.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Then each satellite’s images were used for train and test with a new architecture for CNN</a:t>
            </a:r>
            <a:endParaRPr lang="en-I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D5C6657-4D46-1DAA-E548-9CE86B96E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483692"/>
              </p:ext>
            </p:extLst>
          </p:nvPr>
        </p:nvGraphicFramePr>
        <p:xfrm>
          <a:off x="580177" y="3157036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0.62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1.17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27E377F-DCE6-4F17-C577-982B0F6C3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09451"/>
              </p:ext>
            </p:extLst>
          </p:nvPr>
        </p:nvGraphicFramePr>
        <p:xfrm>
          <a:off x="6824606" y="3166180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0.79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0.61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6FBB4FD2-5021-415B-5CBB-58CAC2EFC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99" y="3913068"/>
            <a:ext cx="5143347" cy="2745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1E214-4D43-7E40-B986-F3BA041E2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344" y="3893134"/>
            <a:ext cx="5490087" cy="27772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E176DD-8808-12DC-3640-4F7126CC7B13}"/>
              </a:ext>
            </a:extLst>
          </p:cNvPr>
          <p:cNvSpPr txBox="1"/>
          <p:nvPr/>
        </p:nvSpPr>
        <p:spPr>
          <a:xfrm>
            <a:off x="2578608" y="2843784"/>
            <a:ext cx="18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Sentinal-1 (SAR)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312FD9-AEE8-D53C-E854-FEEEEED803DB}"/>
              </a:ext>
            </a:extLst>
          </p:cNvPr>
          <p:cNvSpPr txBox="1"/>
          <p:nvPr/>
        </p:nvSpPr>
        <p:spPr>
          <a:xfrm>
            <a:off x="8784336" y="2910199"/>
            <a:ext cx="192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Sentinal-2 (Multi)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5749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41342-4611-D1D0-05E2-7B628F5B4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5A4CB955-C925-5FE5-AD2A-6AB4F87DB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67799B-867C-68F3-F10D-352ADAEAD247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C49F64-298B-0436-0FEC-958ED487BD25}"/>
              </a:ext>
            </a:extLst>
          </p:cNvPr>
          <p:cNvSpPr txBox="1"/>
          <p:nvPr/>
        </p:nvSpPr>
        <p:spPr>
          <a:xfrm>
            <a:off x="0" y="56375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Model Merging Labels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B9522-C4A7-2FFC-E7FA-B8C8327BD5A9}"/>
              </a:ext>
            </a:extLst>
          </p:cNvPr>
          <p:cNvSpPr txBox="1"/>
          <p:nvPr/>
        </p:nvSpPr>
        <p:spPr>
          <a:xfrm>
            <a:off x="658368" y="1347717"/>
            <a:ext cx="214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/>
              <a:t>Labels</a:t>
            </a:r>
            <a:r>
              <a:rPr lang="en-CA" dirty="0"/>
              <a:t>: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56E305-3F9F-62F7-1A8B-1B0CF324A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415" y="1347717"/>
            <a:ext cx="6420606" cy="5363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2B207F-885A-1EB1-D2AD-9996F083654F}"/>
              </a:ext>
            </a:extLst>
          </p:cNvPr>
          <p:cNvSpPr txBox="1"/>
          <p:nvPr/>
        </p:nvSpPr>
        <p:spPr>
          <a:xfrm>
            <a:off x="585216" y="1837944"/>
            <a:ext cx="37033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Compact high-rises</a:t>
            </a:r>
          </a:p>
          <a:p>
            <a:pPr marL="342900" indent="-342900">
              <a:buAutoNum type="arabicPeriod"/>
            </a:pPr>
            <a:r>
              <a:rPr lang="en-CA" dirty="0"/>
              <a:t>Compact middle-rise</a:t>
            </a:r>
          </a:p>
          <a:p>
            <a:pPr marL="342900" indent="-342900">
              <a:buAutoNum type="arabicPeriod"/>
            </a:pPr>
            <a:r>
              <a:rPr lang="en-CA" dirty="0"/>
              <a:t>Compact low-rise</a:t>
            </a:r>
          </a:p>
          <a:p>
            <a:pPr marL="342900" indent="-342900">
              <a:buAutoNum type="arabicPeriod"/>
            </a:pPr>
            <a:r>
              <a:rPr lang="en-CA" dirty="0"/>
              <a:t>Open high-rise</a:t>
            </a:r>
          </a:p>
          <a:p>
            <a:pPr marL="342900" indent="-342900">
              <a:buAutoNum type="arabicPeriod"/>
            </a:pPr>
            <a:r>
              <a:rPr lang="en-CA" dirty="0"/>
              <a:t>Open middle-rise</a:t>
            </a:r>
          </a:p>
          <a:p>
            <a:pPr marL="342900" indent="-342900">
              <a:buAutoNum type="arabicPeriod"/>
            </a:pPr>
            <a:r>
              <a:rPr lang="en-CA" dirty="0"/>
              <a:t>Open low-rise</a:t>
            </a:r>
          </a:p>
          <a:p>
            <a:pPr marL="342900" indent="-342900">
              <a:buAutoNum type="arabicPeriod"/>
            </a:pPr>
            <a:r>
              <a:rPr lang="en-CA" dirty="0"/>
              <a:t>Lightweight low-rise</a:t>
            </a:r>
          </a:p>
          <a:p>
            <a:pPr marL="342900" indent="-342900">
              <a:buAutoNum type="arabicPeriod"/>
            </a:pPr>
            <a:r>
              <a:rPr lang="en-CA" dirty="0"/>
              <a:t>Large low-rise</a:t>
            </a:r>
          </a:p>
          <a:p>
            <a:pPr marL="342900" indent="-342900">
              <a:buAutoNum type="arabicPeriod"/>
            </a:pPr>
            <a:r>
              <a:rPr lang="en-CA" dirty="0"/>
              <a:t>Sparsely Built</a:t>
            </a:r>
          </a:p>
          <a:p>
            <a:pPr marL="342900" indent="-342900">
              <a:buAutoNum type="arabicPeriod"/>
            </a:pPr>
            <a:r>
              <a:rPr lang="en-CA" dirty="0"/>
              <a:t>Heavy Industry</a:t>
            </a:r>
          </a:p>
          <a:p>
            <a:pPr marL="342900" indent="-342900">
              <a:buAutoNum type="arabicPeriod"/>
            </a:pPr>
            <a:r>
              <a:rPr lang="en-CA" dirty="0"/>
              <a:t>Dense Trees</a:t>
            </a:r>
          </a:p>
          <a:p>
            <a:pPr marL="342900" indent="-342900">
              <a:buAutoNum type="arabicPeriod"/>
            </a:pPr>
            <a:r>
              <a:rPr lang="en-CA" dirty="0"/>
              <a:t>Scattered Trees</a:t>
            </a:r>
          </a:p>
          <a:p>
            <a:pPr marL="342900" indent="-342900">
              <a:buAutoNum type="arabicPeriod"/>
            </a:pPr>
            <a:r>
              <a:rPr lang="en-CA" dirty="0"/>
              <a:t>Bush/Scrub</a:t>
            </a:r>
          </a:p>
          <a:p>
            <a:pPr marL="342900" indent="-342900">
              <a:buAutoNum type="arabicPeriod"/>
            </a:pPr>
            <a:r>
              <a:rPr lang="en-CA" dirty="0"/>
              <a:t>Low Plants</a:t>
            </a:r>
          </a:p>
          <a:p>
            <a:pPr marL="342900" indent="-342900">
              <a:buAutoNum type="arabicPeriod"/>
            </a:pPr>
            <a:r>
              <a:rPr lang="en-CA" dirty="0"/>
              <a:t>Bare Rock or Paved</a:t>
            </a:r>
          </a:p>
          <a:p>
            <a:pPr marL="342900" indent="-342900">
              <a:buAutoNum type="arabicPeriod"/>
            </a:pPr>
            <a:r>
              <a:rPr lang="en-CA" dirty="0"/>
              <a:t>Bare Soil or Sand</a:t>
            </a:r>
          </a:p>
          <a:p>
            <a:pPr marL="342900" indent="-342900">
              <a:buAutoNum type="arabicPeriod"/>
            </a:pPr>
            <a:r>
              <a:rPr lang="en-CA" dirty="0"/>
              <a:t>Water</a:t>
            </a:r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87434C9-AC5B-2267-1395-A80EC138AAD1}"/>
              </a:ext>
            </a:extLst>
          </p:cNvPr>
          <p:cNvSpPr/>
          <p:nvPr/>
        </p:nvSpPr>
        <p:spPr>
          <a:xfrm>
            <a:off x="3992159" y="1990238"/>
            <a:ext cx="333034" cy="32319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  <a:endParaRPr lang="en-I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D0216-C538-B75B-0DD6-06265A316EE2}"/>
              </a:ext>
            </a:extLst>
          </p:cNvPr>
          <p:cNvSpPr/>
          <p:nvPr/>
        </p:nvSpPr>
        <p:spPr>
          <a:xfrm>
            <a:off x="909915" y="1848244"/>
            <a:ext cx="2244765" cy="8492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210E0B-9AF9-95DA-0A97-CDF4AEE59D5B}"/>
              </a:ext>
            </a:extLst>
          </p:cNvPr>
          <p:cNvSpPr/>
          <p:nvPr/>
        </p:nvSpPr>
        <p:spPr>
          <a:xfrm>
            <a:off x="910680" y="2713347"/>
            <a:ext cx="2244765" cy="8492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CCF63F-247A-B522-075B-1258391A0E6B}"/>
              </a:ext>
            </a:extLst>
          </p:cNvPr>
          <p:cNvSpPr/>
          <p:nvPr/>
        </p:nvSpPr>
        <p:spPr>
          <a:xfrm>
            <a:off x="3992159" y="2434327"/>
            <a:ext cx="333034" cy="32319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  <a:endParaRPr lang="en-I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B87AE7-8678-A1FB-AA71-5EBD822FF05C}"/>
              </a:ext>
            </a:extLst>
          </p:cNvPr>
          <p:cNvSpPr/>
          <p:nvPr/>
        </p:nvSpPr>
        <p:spPr>
          <a:xfrm>
            <a:off x="3992159" y="2878416"/>
            <a:ext cx="333034" cy="32319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  <a:endParaRPr lang="en-IL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7F57E1-B038-487B-1299-80D582FA0F62}"/>
              </a:ext>
            </a:extLst>
          </p:cNvPr>
          <p:cNvSpPr/>
          <p:nvPr/>
        </p:nvSpPr>
        <p:spPr>
          <a:xfrm>
            <a:off x="3992159" y="3312488"/>
            <a:ext cx="333034" cy="32319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4</a:t>
            </a:r>
            <a:endParaRPr lang="en-IL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3DA37C-8EC8-4679-84C7-41311C0BC03F}"/>
              </a:ext>
            </a:extLst>
          </p:cNvPr>
          <p:cNvSpPr/>
          <p:nvPr/>
        </p:nvSpPr>
        <p:spPr>
          <a:xfrm>
            <a:off x="3992159" y="3774518"/>
            <a:ext cx="333034" cy="32319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5</a:t>
            </a:r>
            <a:endParaRPr lang="en-I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6C737C-6580-59A1-7EBB-C8BAF07D98AA}"/>
              </a:ext>
            </a:extLst>
          </p:cNvPr>
          <p:cNvSpPr/>
          <p:nvPr/>
        </p:nvSpPr>
        <p:spPr>
          <a:xfrm>
            <a:off x="3992159" y="4236548"/>
            <a:ext cx="333034" cy="32319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6</a:t>
            </a:r>
            <a:endParaRPr lang="en-IL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87F949-42A2-30E1-2B41-5F8664E96A4D}"/>
              </a:ext>
            </a:extLst>
          </p:cNvPr>
          <p:cNvSpPr/>
          <p:nvPr/>
        </p:nvSpPr>
        <p:spPr>
          <a:xfrm>
            <a:off x="3992159" y="4698578"/>
            <a:ext cx="333034" cy="32319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7</a:t>
            </a:r>
            <a:endParaRPr lang="en-IL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A7B57F-8445-503C-4257-E4D910441640}"/>
              </a:ext>
            </a:extLst>
          </p:cNvPr>
          <p:cNvSpPr/>
          <p:nvPr/>
        </p:nvSpPr>
        <p:spPr>
          <a:xfrm>
            <a:off x="3992159" y="5154362"/>
            <a:ext cx="333034" cy="32319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8</a:t>
            </a:r>
            <a:endParaRPr lang="en-I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40F06E-04FD-186D-AB49-48E8F22A86E1}"/>
              </a:ext>
            </a:extLst>
          </p:cNvPr>
          <p:cNvSpPr/>
          <p:nvPr/>
        </p:nvSpPr>
        <p:spPr>
          <a:xfrm>
            <a:off x="3992159" y="5630197"/>
            <a:ext cx="333034" cy="32319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9</a:t>
            </a:r>
            <a:endParaRPr lang="en-I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D173F7-8944-FA39-DE86-BE23C25CEBB7}"/>
              </a:ext>
            </a:extLst>
          </p:cNvPr>
          <p:cNvSpPr/>
          <p:nvPr/>
        </p:nvSpPr>
        <p:spPr>
          <a:xfrm>
            <a:off x="909915" y="3562583"/>
            <a:ext cx="2244765" cy="2119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06E2D9-C9F8-1495-D5CC-FF74CD0E21B1}"/>
              </a:ext>
            </a:extLst>
          </p:cNvPr>
          <p:cNvSpPr/>
          <p:nvPr/>
        </p:nvSpPr>
        <p:spPr>
          <a:xfrm>
            <a:off x="918250" y="3774518"/>
            <a:ext cx="2236430" cy="3231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32B719-3B5A-9698-A301-60C768E3E5E0}"/>
              </a:ext>
            </a:extLst>
          </p:cNvPr>
          <p:cNvSpPr/>
          <p:nvPr/>
        </p:nvSpPr>
        <p:spPr>
          <a:xfrm>
            <a:off x="918250" y="4348565"/>
            <a:ext cx="2236430" cy="3231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537A32-645F-7295-B1BD-D6A9304A9190}"/>
              </a:ext>
            </a:extLst>
          </p:cNvPr>
          <p:cNvSpPr/>
          <p:nvPr/>
        </p:nvSpPr>
        <p:spPr>
          <a:xfrm>
            <a:off x="914082" y="4099318"/>
            <a:ext cx="2236430" cy="2492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4F8572-82F5-0475-9E9A-DEA60CAC337A}"/>
              </a:ext>
            </a:extLst>
          </p:cNvPr>
          <p:cNvSpPr/>
          <p:nvPr/>
        </p:nvSpPr>
        <p:spPr>
          <a:xfrm>
            <a:off x="909915" y="4667886"/>
            <a:ext cx="2236430" cy="4864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5C7CF2-1030-560B-D782-CDDB9BFCA635}"/>
              </a:ext>
            </a:extLst>
          </p:cNvPr>
          <p:cNvSpPr/>
          <p:nvPr/>
        </p:nvSpPr>
        <p:spPr>
          <a:xfrm>
            <a:off x="909915" y="5148460"/>
            <a:ext cx="2236430" cy="5760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3E2FE2-252F-13DF-213C-694EFB799ADE}"/>
              </a:ext>
            </a:extLst>
          </p:cNvPr>
          <p:cNvSpPr/>
          <p:nvPr/>
        </p:nvSpPr>
        <p:spPr>
          <a:xfrm>
            <a:off x="909915" y="5724536"/>
            <a:ext cx="2236430" cy="3231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512F86-E02C-076D-A4DC-0E9F5F1C2FF8}"/>
              </a:ext>
            </a:extLst>
          </p:cNvPr>
          <p:cNvSpPr/>
          <p:nvPr/>
        </p:nvSpPr>
        <p:spPr>
          <a:xfrm>
            <a:off x="915616" y="6039640"/>
            <a:ext cx="2236430" cy="2546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F035C4-9A1E-51E8-940E-7FB1A7294479}"/>
              </a:ext>
            </a:extLst>
          </p:cNvPr>
          <p:cNvSpPr/>
          <p:nvPr/>
        </p:nvSpPr>
        <p:spPr>
          <a:xfrm>
            <a:off x="918250" y="6286157"/>
            <a:ext cx="2236430" cy="32319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A2C04E-BDFF-795A-A682-EA5D8131F0A2}"/>
              </a:ext>
            </a:extLst>
          </p:cNvPr>
          <p:cNvCxnSpPr/>
          <p:nvPr/>
        </p:nvCxnSpPr>
        <p:spPr>
          <a:xfrm flipV="1">
            <a:off x="3154680" y="2167128"/>
            <a:ext cx="837479" cy="1463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F291703-CBC4-8A1F-E89D-FAB274F46EC1}"/>
              </a:ext>
            </a:extLst>
          </p:cNvPr>
          <p:cNvCxnSpPr>
            <a:endCxn id="15" idx="2"/>
          </p:cNvCxnSpPr>
          <p:nvPr/>
        </p:nvCxnSpPr>
        <p:spPr>
          <a:xfrm flipV="1">
            <a:off x="3154680" y="2595924"/>
            <a:ext cx="837479" cy="5639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C6F572-2359-2602-BC00-F807E6DB3783}"/>
              </a:ext>
            </a:extLst>
          </p:cNvPr>
          <p:cNvCxnSpPr>
            <a:endCxn id="15" idx="3"/>
          </p:cNvCxnSpPr>
          <p:nvPr/>
        </p:nvCxnSpPr>
        <p:spPr>
          <a:xfrm flipV="1">
            <a:off x="3154680" y="2710190"/>
            <a:ext cx="886251" cy="15401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4B9B04-CE5E-8449-E5E0-AF6FF55290F2}"/>
              </a:ext>
            </a:extLst>
          </p:cNvPr>
          <p:cNvCxnSpPr>
            <a:stCxn id="23" idx="3"/>
            <a:endCxn id="16" idx="2"/>
          </p:cNvCxnSpPr>
          <p:nvPr/>
        </p:nvCxnSpPr>
        <p:spPr>
          <a:xfrm flipV="1">
            <a:off x="3154680" y="3040013"/>
            <a:ext cx="837479" cy="628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46FBFD-019C-70AB-324A-84E014FBBDAE}"/>
              </a:ext>
            </a:extLst>
          </p:cNvPr>
          <p:cNvCxnSpPr>
            <a:endCxn id="17" idx="2"/>
          </p:cNvCxnSpPr>
          <p:nvPr/>
        </p:nvCxnSpPr>
        <p:spPr>
          <a:xfrm flipV="1">
            <a:off x="3154680" y="3474085"/>
            <a:ext cx="837479" cy="486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2257352-D843-E083-B6E8-D6090A1A0FE4}"/>
              </a:ext>
            </a:extLst>
          </p:cNvPr>
          <p:cNvCxnSpPr>
            <a:endCxn id="17" idx="3"/>
          </p:cNvCxnSpPr>
          <p:nvPr/>
        </p:nvCxnSpPr>
        <p:spPr>
          <a:xfrm flipV="1">
            <a:off x="3154680" y="3588351"/>
            <a:ext cx="886251" cy="929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14FD481-4B9F-4053-5183-A54E581D91A2}"/>
              </a:ext>
            </a:extLst>
          </p:cNvPr>
          <p:cNvCxnSpPr>
            <a:endCxn id="18" idx="3"/>
          </p:cNvCxnSpPr>
          <p:nvPr/>
        </p:nvCxnSpPr>
        <p:spPr>
          <a:xfrm flipV="1">
            <a:off x="3154680" y="4050381"/>
            <a:ext cx="886251" cy="855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3B062BE-8033-B901-264D-1972E7A64551}"/>
              </a:ext>
            </a:extLst>
          </p:cNvPr>
          <p:cNvCxnSpPr>
            <a:endCxn id="19" idx="3"/>
          </p:cNvCxnSpPr>
          <p:nvPr/>
        </p:nvCxnSpPr>
        <p:spPr>
          <a:xfrm flipV="1">
            <a:off x="3154680" y="4512411"/>
            <a:ext cx="886251" cy="953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8DB17B8-B3F1-4B83-307B-3B91E6D22DEF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3154680" y="4974441"/>
            <a:ext cx="886251" cy="923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2D1A766-9FFA-1D8A-1BE2-8405E58CB947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154680" y="5430225"/>
            <a:ext cx="886251" cy="743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38F72B-D0FB-472D-38F0-8ED9A817C05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3203452" y="5906060"/>
            <a:ext cx="837479" cy="561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49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D7DAB-8516-7FA1-4B31-3982E7851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B125ABE5-4FD5-16F5-08BC-10286CDE1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60028C-0F35-8989-2C68-1A17AD9A1412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B112FD-A0DC-4593-8103-B570FEB5E0FD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 Test for each satellite separately  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3E4BF-2236-940D-25DA-FDCB56F7EBB9}"/>
              </a:ext>
            </a:extLst>
          </p:cNvPr>
          <p:cNvSpPr txBox="1"/>
          <p:nvPr/>
        </p:nvSpPr>
        <p:spPr>
          <a:xfrm>
            <a:off x="676656" y="1521267"/>
            <a:ext cx="732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Train and test with new labels</a:t>
            </a:r>
            <a:endParaRPr lang="en-I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B5F922-B65B-B044-7D00-D63CF5DC88C5}"/>
              </a:ext>
            </a:extLst>
          </p:cNvPr>
          <p:cNvGraphicFramePr>
            <a:graphicFrameLocks noGrp="1"/>
          </p:cNvGraphicFramePr>
          <p:nvPr/>
        </p:nvGraphicFramePr>
        <p:xfrm>
          <a:off x="580177" y="3157036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0.62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1.17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6EEC0D-5E68-236A-0ECB-52C974A37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791218"/>
              </p:ext>
            </p:extLst>
          </p:nvPr>
        </p:nvGraphicFramePr>
        <p:xfrm>
          <a:off x="6824606" y="3166180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0.79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0.61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A84182B-739B-84A6-5320-4FB6C7E56625}"/>
              </a:ext>
            </a:extLst>
          </p:cNvPr>
          <p:cNvSpPr txBox="1"/>
          <p:nvPr/>
        </p:nvSpPr>
        <p:spPr>
          <a:xfrm>
            <a:off x="2596896" y="2644106"/>
            <a:ext cx="18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Sentinal-1 (SAR)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5E64C8-9335-6DC8-BCD6-D49F53C57F85}"/>
              </a:ext>
            </a:extLst>
          </p:cNvPr>
          <p:cNvSpPr txBox="1"/>
          <p:nvPr/>
        </p:nvSpPr>
        <p:spPr>
          <a:xfrm>
            <a:off x="8784336" y="2735299"/>
            <a:ext cx="192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Sentinal-2 (Multi)</a:t>
            </a:r>
            <a:endParaRPr lang="en-IL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2E0EB7-CF27-CB3F-A474-C856F01A3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337692"/>
              </p:ext>
            </p:extLst>
          </p:nvPr>
        </p:nvGraphicFramePr>
        <p:xfrm>
          <a:off x="9583841" y="3166180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0.88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0.32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51AB9A3-C1FA-03FE-E8E2-4B280EBD8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957628"/>
              </p:ext>
            </p:extLst>
          </p:nvPr>
        </p:nvGraphicFramePr>
        <p:xfrm>
          <a:off x="3247177" y="3175201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0.70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0.84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A6C0FE7C-10A0-9B90-9045-6AC6579D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402" y="3954683"/>
            <a:ext cx="5557852" cy="286170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7D0CE6-3977-ED17-55BB-2A7927FBAE6F}"/>
              </a:ext>
            </a:extLst>
          </p:cNvPr>
          <p:cNvCxnSpPr/>
          <p:nvPr/>
        </p:nvCxnSpPr>
        <p:spPr>
          <a:xfrm>
            <a:off x="8641080" y="3529584"/>
            <a:ext cx="8138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5EEBC1-A498-1D05-F3CA-21AC2F9980A2}"/>
              </a:ext>
            </a:extLst>
          </p:cNvPr>
          <p:cNvSpPr txBox="1"/>
          <p:nvPr/>
        </p:nvSpPr>
        <p:spPr>
          <a:xfrm>
            <a:off x="8605222" y="3195273"/>
            <a:ext cx="896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New Labels</a:t>
            </a:r>
            <a:endParaRPr lang="en-IL" sz="11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72006-45F4-014C-407A-07D419845195}"/>
              </a:ext>
            </a:extLst>
          </p:cNvPr>
          <p:cNvCxnSpPr/>
          <p:nvPr/>
        </p:nvCxnSpPr>
        <p:spPr>
          <a:xfrm>
            <a:off x="2350960" y="3529584"/>
            <a:ext cx="8138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65C72FD-A7F9-F80A-0707-CAE67DF8E928}"/>
              </a:ext>
            </a:extLst>
          </p:cNvPr>
          <p:cNvSpPr txBox="1"/>
          <p:nvPr/>
        </p:nvSpPr>
        <p:spPr>
          <a:xfrm>
            <a:off x="2315102" y="3195273"/>
            <a:ext cx="896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New Labels</a:t>
            </a:r>
            <a:endParaRPr lang="en-IL" sz="11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5F3FD4-196F-1EB6-EEC9-D794BA2F8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88" y="3922773"/>
            <a:ext cx="5589512" cy="295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27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154DD-DDF7-815B-9545-5F97A144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E1141C14-DB53-958C-8A1E-8E6933CB7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B2FF37-C150-81AB-BF36-344E7A48D62E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C3A9D-6453-2BAD-8C7F-6F644198E217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2F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</a:t>
            </a:r>
            <a:r>
              <a:rPr lang="en-US" sz="3200" b="1" dirty="0" err="1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ew</a:t>
            </a: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Labels Combined Satellites 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A3495-7317-1A53-E928-F9C2CE67C39E}"/>
              </a:ext>
            </a:extLst>
          </p:cNvPr>
          <p:cNvSpPr txBox="1"/>
          <p:nvPr/>
        </p:nvSpPr>
        <p:spPr>
          <a:xfrm>
            <a:off x="676656" y="1521267"/>
            <a:ext cx="732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Train and test with new labels</a:t>
            </a:r>
            <a:endParaRPr lang="en-IL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48F2039-BC54-1A8D-7D81-C7F587FA5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10730"/>
              </p:ext>
            </p:extLst>
          </p:nvPr>
        </p:nvGraphicFramePr>
        <p:xfrm>
          <a:off x="3451393" y="3038164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0.83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0.5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B7E25A0-1090-FBFD-0A6B-640F3027F3EF}"/>
              </a:ext>
            </a:extLst>
          </p:cNvPr>
          <p:cNvSpPr txBox="1"/>
          <p:nvPr/>
        </p:nvSpPr>
        <p:spPr>
          <a:xfrm>
            <a:off x="3822192" y="2424609"/>
            <a:ext cx="1847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Sentinal-1 (SAR)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8324B-7C2E-DFC0-68E7-AEAD5CE5E7E3}"/>
              </a:ext>
            </a:extLst>
          </p:cNvPr>
          <p:cNvSpPr txBox="1"/>
          <p:nvPr/>
        </p:nvSpPr>
        <p:spPr>
          <a:xfrm>
            <a:off x="5669280" y="2424609"/>
            <a:ext cx="192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Sentinal-2 (Multi)</a:t>
            </a:r>
            <a:endParaRPr lang="en-IL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BE7E91-929D-7969-578A-D25CDD3D4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606019"/>
              </p:ext>
            </p:extLst>
          </p:nvPr>
        </p:nvGraphicFramePr>
        <p:xfrm>
          <a:off x="6118393" y="3038041"/>
          <a:ext cx="1698244" cy="708666"/>
        </p:xfrm>
        <a:graphic>
          <a:graphicData uri="http://schemas.openxmlformats.org/drawingml/2006/table">
            <a:tbl>
              <a:tblPr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57192">
                  <a:extLst>
                    <a:ext uri="{9D8B030D-6E8A-4147-A177-3AD203B41FA5}">
                      <a16:colId xmlns:a16="http://schemas.microsoft.com/office/drawing/2014/main" val="774395043"/>
                    </a:ext>
                  </a:extLst>
                </a:gridCol>
                <a:gridCol w="741052">
                  <a:extLst>
                    <a:ext uri="{9D8B030D-6E8A-4147-A177-3AD203B41FA5}">
                      <a16:colId xmlns:a16="http://schemas.microsoft.com/office/drawing/2014/main" val="4266698485"/>
                    </a:ext>
                  </a:extLst>
                </a:gridCol>
              </a:tblGrid>
              <a:tr h="354333">
                <a:tc>
                  <a:txBody>
                    <a:bodyPr/>
                    <a:lstStyle/>
                    <a:p>
                      <a:pPr algn="ctr" fontAlgn="b"/>
                      <a:r>
                        <a:rPr lang="en-CA" sz="1200" u="none" strike="noStrike" dirty="0">
                          <a:effectLst/>
                        </a:rPr>
                        <a:t>Accuracy</a:t>
                      </a:r>
                      <a:r>
                        <a:rPr lang="en-CA" sz="1400" u="none" strike="noStrike" dirty="0">
                          <a:effectLst/>
                        </a:rPr>
                        <a:t>: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0.89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460318"/>
                  </a:ext>
                </a:extLst>
              </a:tr>
              <a:tr h="354333">
                <a:tc>
                  <a:txBody>
                    <a:bodyPr/>
                    <a:lstStyle/>
                    <a:p>
                      <a:pPr algn="ctr" fontAlgn="ctr"/>
                      <a:r>
                        <a:rPr lang="en-CA" sz="1200" u="none" strike="noStrike" dirty="0">
                          <a:effectLst/>
                        </a:rPr>
                        <a:t>Average Loss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Var(--jp-code-font-family)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u="none" strike="noStrike" dirty="0">
                          <a:effectLst/>
                        </a:rPr>
                        <a:t>0.32</a:t>
                      </a:r>
                      <a:endParaRPr lang="en-IL" sz="14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69514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D539A13-07B7-38B2-9E07-6C9C73953F8C}"/>
              </a:ext>
            </a:extLst>
          </p:cNvPr>
          <p:cNvCxnSpPr/>
          <p:nvPr/>
        </p:nvCxnSpPr>
        <p:spPr>
          <a:xfrm>
            <a:off x="5222176" y="3392424"/>
            <a:ext cx="8138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17A14C-BADE-CAD4-C8A1-9A69039F3AF6}"/>
              </a:ext>
            </a:extLst>
          </p:cNvPr>
          <p:cNvSpPr txBox="1"/>
          <p:nvPr/>
        </p:nvSpPr>
        <p:spPr>
          <a:xfrm>
            <a:off x="5186318" y="3058113"/>
            <a:ext cx="896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100" dirty="0"/>
              <a:t>New Labels</a:t>
            </a:r>
            <a:endParaRPr lang="en-IL" sz="11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EE51E7-D391-5AB1-5343-159643E5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563" y="3808725"/>
            <a:ext cx="5859638" cy="30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02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F2E27-0B71-C8B7-BA5F-63AE7BD0B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C4B14B4A-33B4-7661-7990-879C06089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8A44A6-F552-9AF4-926E-EEF622252C89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3A792-1487-BAD7-DF85-E33D952E27B7}"/>
              </a:ext>
            </a:extLst>
          </p:cNvPr>
          <p:cNvSpPr txBox="1"/>
          <p:nvPr/>
        </p:nvSpPr>
        <p:spPr>
          <a:xfrm>
            <a:off x="0" y="563753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52F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Summarize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76DF6-384F-F874-01F9-82CEFB55FE56}"/>
              </a:ext>
            </a:extLst>
          </p:cNvPr>
          <p:cNvSpPr txBox="1"/>
          <p:nvPr/>
        </p:nvSpPr>
        <p:spPr>
          <a:xfrm>
            <a:off x="676656" y="1521267"/>
            <a:ext cx="4956048" cy="503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CNN model for land cover classification was applied using images from SAR satellite and Multi-Spec satellite 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the Model yielded 89% accuracy predicting general land cover use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Using only the SAR imagery is overall less accurate especially in open urban areas</a:t>
            </a:r>
          </a:p>
          <a:p>
            <a:pPr>
              <a:lnSpc>
                <a:spcPct val="150000"/>
              </a:lnSpc>
            </a:pPr>
            <a:endParaRPr lang="en-CA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Using only Multi-spec images is practically the same as using images from both satellites </a:t>
            </a:r>
            <a:endParaRPr lang="en-I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236434-E6A1-2D39-331A-DE194BC86CF1}"/>
              </a:ext>
            </a:extLst>
          </p:cNvPr>
          <p:cNvSpPr txBox="1"/>
          <p:nvPr/>
        </p:nvSpPr>
        <p:spPr>
          <a:xfrm>
            <a:off x="6102096" y="1513088"/>
            <a:ext cx="4956048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Theres probably more room for optimization: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Different activation functions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More complex architectures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Custom kernels </a:t>
            </a:r>
          </a:p>
          <a:p>
            <a:pPr>
              <a:lnSpc>
                <a:spcPct val="150000"/>
              </a:lnSpc>
            </a:pP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E06D15-35EF-CCA2-BECF-503838060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091" y="4151376"/>
            <a:ext cx="1844037" cy="18336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226005-C691-A6A2-1B61-43E8745CFF82}"/>
              </a:ext>
            </a:extLst>
          </p:cNvPr>
          <p:cNvSpPr txBox="1"/>
          <p:nvPr/>
        </p:nvSpPr>
        <p:spPr>
          <a:xfrm>
            <a:off x="6937248" y="3986784"/>
            <a:ext cx="154838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/>
              <a:t>And that’s it!</a:t>
            </a:r>
          </a:p>
          <a:p>
            <a:pPr>
              <a:lnSpc>
                <a:spcPct val="150000"/>
              </a:lnSpc>
            </a:pPr>
            <a:r>
              <a:rPr lang="en-CA" dirty="0"/>
              <a:t>BY </a:t>
            </a:r>
            <a:r>
              <a:rPr lang="en-CA" dirty="0" err="1"/>
              <a:t>BY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768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3054A-2600-F9AB-C3C1-10381EA33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6F44F5D8-9E12-D8F1-3FFC-E227B683C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31CA51-2888-283E-34FA-DC39860CC143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F4765-DB30-CA99-5C0D-B9B50BAF2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659" y="1712854"/>
            <a:ext cx="6115904" cy="41058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B1B0BE-06F5-E545-3F73-3882E7F30CAA}"/>
              </a:ext>
            </a:extLst>
          </p:cNvPr>
          <p:cNvSpPr txBox="1"/>
          <p:nvPr/>
        </p:nvSpPr>
        <p:spPr>
          <a:xfrm>
            <a:off x="0" y="78464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S-A-R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(Synthetic Aperture Radar)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1F9E94-1616-7965-A3C6-560619C222C3}"/>
              </a:ext>
            </a:extLst>
          </p:cNvPr>
          <p:cNvSpPr txBox="1"/>
          <p:nvPr/>
        </p:nvSpPr>
        <p:spPr>
          <a:xfrm>
            <a:off x="258183" y="1712854"/>
            <a:ext cx="4873752" cy="460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AC0443-60E6-6C7E-B03C-CA46697FD490}"/>
              </a:ext>
            </a:extLst>
          </p:cNvPr>
          <p:cNvSpPr txBox="1"/>
          <p:nvPr/>
        </p:nvSpPr>
        <p:spPr>
          <a:xfrm>
            <a:off x="909915" y="2441080"/>
            <a:ext cx="4547910" cy="2545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/>
              <a:t>Why use SAR?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High sensitivity to physical properties of 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Ground Penetration capabilities (cm and sometimes a few meters)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 not effected by weather conditions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630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B5BBC-0D26-C57F-9D40-E733F127E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64B7E685-4DCB-85A7-56EF-D41AD1CAA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2BCCE8-FCE6-72DF-2509-FA77C936E34E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940504-1CB9-5D13-8BE3-5FF22C3DF6BA}"/>
              </a:ext>
            </a:extLst>
          </p:cNvPr>
          <p:cNvSpPr txBox="1"/>
          <p:nvPr/>
        </p:nvSpPr>
        <p:spPr>
          <a:xfrm>
            <a:off x="0" y="78464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S-A-R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(Synthetic Aperture Radar)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C022F0-61FD-2AB7-A834-250177EE9381}"/>
              </a:ext>
            </a:extLst>
          </p:cNvPr>
          <p:cNvSpPr txBox="1"/>
          <p:nvPr/>
        </p:nvSpPr>
        <p:spPr>
          <a:xfrm>
            <a:off x="258183" y="1712854"/>
            <a:ext cx="4873752" cy="460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E3FB6E-4CC2-0854-2F88-349345A2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036" y="1712854"/>
            <a:ext cx="4170310" cy="4294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9580FB-C580-9659-D2D5-AE41634CC732}"/>
              </a:ext>
            </a:extLst>
          </p:cNvPr>
          <p:cNvSpPr txBox="1"/>
          <p:nvPr/>
        </p:nvSpPr>
        <p:spPr>
          <a:xfrm>
            <a:off x="6524625" y="6076950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Netherlands, Sentinal-2, 10/8/22 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743985-015D-B31F-767F-7FE4D2B56E29}"/>
              </a:ext>
            </a:extLst>
          </p:cNvPr>
          <p:cNvSpPr txBox="1"/>
          <p:nvPr/>
        </p:nvSpPr>
        <p:spPr>
          <a:xfrm>
            <a:off x="909915" y="6076950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Netherlands, Alos-2, 10/8/22 </a:t>
            </a: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62116-E563-63C9-BB1C-430817401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15" y="1712854"/>
            <a:ext cx="4473922" cy="429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1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1607F-0655-98BD-15B5-E203ABA7E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E90EF9C1-2E44-9A39-489F-73574724D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F691C6-FEAE-2BEC-C8D5-4E87CC4D69BF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71DF6-698B-8643-104C-FE84BD380B2A}"/>
              </a:ext>
            </a:extLst>
          </p:cNvPr>
          <p:cNvSpPr txBox="1"/>
          <p:nvPr/>
        </p:nvSpPr>
        <p:spPr>
          <a:xfrm>
            <a:off x="0" y="78464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S-A-R</a:t>
            </a:r>
          </a:p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(Synthetic Aperture Radar)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90949-41FA-4C81-532D-D55A098FD134}"/>
              </a:ext>
            </a:extLst>
          </p:cNvPr>
          <p:cNvSpPr txBox="1"/>
          <p:nvPr/>
        </p:nvSpPr>
        <p:spPr>
          <a:xfrm>
            <a:off x="258183" y="1712854"/>
            <a:ext cx="4873752" cy="460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159F6-2034-9C65-2ED6-8CD0446645DD}"/>
              </a:ext>
            </a:extLst>
          </p:cNvPr>
          <p:cNvSpPr txBox="1"/>
          <p:nvPr/>
        </p:nvSpPr>
        <p:spPr>
          <a:xfrm>
            <a:off x="909915" y="6076950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Netherlands, Alos-2, 10/8/22 </a:t>
            </a:r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90BF4-B0C6-8CFF-7A4C-61C885AED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915" y="1712854"/>
            <a:ext cx="4473922" cy="4294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767B37-1E92-EEEE-C7AE-F45D9273BD3B}"/>
              </a:ext>
            </a:extLst>
          </p:cNvPr>
          <p:cNvSpPr txBox="1"/>
          <p:nvPr/>
        </p:nvSpPr>
        <p:spPr>
          <a:xfrm>
            <a:off x="6510060" y="2470082"/>
            <a:ext cx="47720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dirty="0"/>
              <a:t>Cons:</a:t>
            </a:r>
          </a:p>
          <a:p>
            <a:pPr>
              <a:lnSpc>
                <a:spcPct val="150000"/>
              </a:lnSpc>
            </a:pPr>
            <a:r>
              <a:rPr lang="en-CA" dirty="0"/>
              <a:t>SAR images are difficult to interpret du 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Image distortions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Radar noise interference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Limited resolution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A" dirty="0"/>
              <a:t>Complex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91212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B30C6-4EFF-1518-C3FC-2F525FDBD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A582A8A2-EC30-A5BF-B72B-5C6C3C74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131CF0-3623-D710-C4CE-6B8A5096C78E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F8B41-588C-1286-24E4-1E47FC9ED46A}"/>
              </a:ext>
            </a:extLst>
          </p:cNvPr>
          <p:cNvSpPr txBox="1"/>
          <p:nvPr/>
        </p:nvSpPr>
        <p:spPr>
          <a:xfrm>
            <a:off x="0" y="37085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Land-Use Classification using S-A-R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D3758-FFFE-6A68-DEE4-6F56833B2377}"/>
              </a:ext>
            </a:extLst>
          </p:cNvPr>
          <p:cNvSpPr txBox="1"/>
          <p:nvPr/>
        </p:nvSpPr>
        <p:spPr>
          <a:xfrm>
            <a:off x="258183" y="1712854"/>
            <a:ext cx="4873752" cy="460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1CB493-1B11-3738-9EAC-3F190AED0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60" y="1453896"/>
            <a:ext cx="2839343" cy="4517136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0EC993-8F22-E294-F631-A40222F1602B}"/>
              </a:ext>
            </a:extLst>
          </p:cNvPr>
          <p:cNvSpPr/>
          <p:nvPr/>
        </p:nvSpPr>
        <p:spPr>
          <a:xfrm>
            <a:off x="3867912" y="1865376"/>
            <a:ext cx="301752" cy="1078992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530EDE-2AF3-CDC0-259A-D90783EDBF4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018788" y="1486887"/>
            <a:ext cx="2823996" cy="378489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F74C95-00C4-3006-D8A0-85E59C310863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018788" y="2944368"/>
            <a:ext cx="2823996" cy="2993672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119609-FD3D-99E4-0D60-4FD301103A41}"/>
              </a:ext>
            </a:extLst>
          </p:cNvPr>
          <p:cNvSpPr txBox="1"/>
          <p:nvPr/>
        </p:nvSpPr>
        <p:spPr>
          <a:xfrm>
            <a:off x="1672863" y="6077949"/>
            <a:ext cx="3314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(Israel field campaign 5/2023)</a:t>
            </a:r>
            <a:endParaRPr lang="en-IL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AFC878-123A-4C78-9A31-4D7F7CE2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947" y="1453896"/>
            <a:ext cx="1347264" cy="44511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5C8B436-074D-7B5D-573A-ECB12CB40AAF}"/>
              </a:ext>
            </a:extLst>
          </p:cNvPr>
          <p:cNvSpPr txBox="1"/>
          <p:nvPr/>
        </p:nvSpPr>
        <p:spPr>
          <a:xfrm>
            <a:off x="7578728" y="1338507"/>
            <a:ext cx="34107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Land classification from physical model:</a:t>
            </a:r>
          </a:p>
          <a:p>
            <a:endParaRPr lang="en-US" dirty="0"/>
          </a:p>
          <a:p>
            <a:r>
              <a:rPr lang="en-US" dirty="0"/>
              <a:t>RGB component:</a:t>
            </a:r>
          </a:p>
          <a:p>
            <a:r>
              <a:rPr lang="en-US" dirty="0"/>
              <a:t>-</a:t>
            </a:r>
            <a:r>
              <a:rPr lang="en-US" dirty="0">
                <a:solidFill>
                  <a:srgbClr val="FF0000"/>
                </a:solidFill>
              </a:rPr>
              <a:t>Urban</a:t>
            </a:r>
          </a:p>
          <a:p>
            <a:r>
              <a:rPr lang="en-US" dirty="0"/>
              <a:t>-</a:t>
            </a:r>
            <a:r>
              <a:rPr lang="en-US" dirty="0">
                <a:solidFill>
                  <a:srgbClr val="00B050"/>
                </a:solidFill>
              </a:rPr>
              <a:t>Forst/ high-veg</a:t>
            </a:r>
            <a:br>
              <a:rPr lang="en-US" dirty="0"/>
            </a:br>
            <a:r>
              <a:rPr lang="en-US" dirty="0"/>
              <a:t>-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Bare-soil and fields</a:t>
            </a:r>
            <a:endParaRPr lang="en-IL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8797BC-B539-8300-584A-22BBC59F8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6796" y="4361002"/>
            <a:ext cx="3695890" cy="7620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81D72D-AE06-F007-1C36-BADB44174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736" y="5090124"/>
            <a:ext cx="4273770" cy="14923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52D71DD-909E-852D-7EC6-8E3D331C075D}"/>
              </a:ext>
            </a:extLst>
          </p:cNvPr>
          <p:cNvSpPr txBox="1"/>
          <p:nvPr/>
        </p:nvSpPr>
        <p:spPr>
          <a:xfrm>
            <a:off x="7481975" y="3507290"/>
            <a:ext cx="3410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Today the model is based on wave propagation and interaction theories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023989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4BAF3-DC92-E59F-7EB3-EBA474B54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C80D1389-100C-6ECA-9945-D990C7DF2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4B00D4-82B8-956E-8ABE-A0C4DD4FCE28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4FCC2A-B4E1-6B45-7CDA-DE8D0627BE7A}"/>
              </a:ext>
            </a:extLst>
          </p:cNvPr>
          <p:cNvSpPr txBox="1"/>
          <p:nvPr/>
        </p:nvSpPr>
        <p:spPr>
          <a:xfrm>
            <a:off x="0" y="56375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for SAR and multi-spectral Classification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D5441-8578-CFAD-916B-A94F31C2375E}"/>
              </a:ext>
            </a:extLst>
          </p:cNvPr>
          <p:cNvSpPr txBox="1"/>
          <p:nvPr/>
        </p:nvSpPr>
        <p:spPr>
          <a:xfrm>
            <a:off x="658368" y="1347717"/>
            <a:ext cx="226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/>
              <a:t>Obtaining the data:</a:t>
            </a:r>
            <a:endParaRPr lang="en-IL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C14EA8-F80C-C230-5791-470590521B1E}"/>
              </a:ext>
            </a:extLst>
          </p:cNvPr>
          <p:cNvSpPr txBox="1"/>
          <p:nvPr/>
        </p:nvSpPr>
        <p:spPr>
          <a:xfrm>
            <a:off x="299843" y="1684380"/>
            <a:ext cx="43100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From GitHub: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Large data-set of </a:t>
            </a:r>
            <a:r>
              <a:rPr lang="en-CA" u="sng" dirty="0"/>
              <a:t>image patches </a:t>
            </a:r>
            <a:r>
              <a:rPr lang="en-CA" dirty="0"/>
              <a:t>from two satellites: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u="sng" dirty="0"/>
              <a:t>Sentianl-1</a:t>
            </a:r>
            <a:r>
              <a:rPr lang="en-CA" dirty="0"/>
              <a:t>: SAR imagery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u="sng" dirty="0"/>
              <a:t>Sentinal-2</a:t>
            </a:r>
            <a:r>
              <a:rPr lang="en-CA" dirty="0"/>
              <a:t>: multispectral imagery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 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E30E1-AAE5-1BD7-D626-8C0C20D51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479" y="1347717"/>
            <a:ext cx="6420606" cy="53639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8DB686-3E8A-D1C7-D5B6-0352A0CC9A6C}"/>
              </a:ext>
            </a:extLst>
          </p:cNvPr>
          <p:cNvSpPr txBox="1"/>
          <p:nvPr/>
        </p:nvSpPr>
        <p:spPr>
          <a:xfrm>
            <a:off x="299842" y="3177332"/>
            <a:ext cx="43100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over 400,000 patches of images from each satellite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Every patch has 1 of 17 possible labels representing a type of land cover.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61938D-E972-0BB7-6AED-59A114E38B35}"/>
              </a:ext>
            </a:extLst>
          </p:cNvPr>
          <p:cNvSpPr txBox="1"/>
          <p:nvPr/>
        </p:nvSpPr>
        <p:spPr>
          <a:xfrm>
            <a:off x="9893808" y="6538289"/>
            <a:ext cx="17556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b="0" i="0" u="none" strike="noStrike" baseline="0" dirty="0">
                <a:latin typeface="NimbusRomNo9L-Regu"/>
              </a:rPr>
              <a:t>(</a:t>
            </a:r>
            <a:r>
              <a:rPr lang="en-IL" sz="1050" b="0" i="0" u="none" strike="noStrike" baseline="0" dirty="0">
                <a:latin typeface="NimbusRomNo9L-Regu"/>
              </a:rPr>
              <a:t>Xiao Xiang</a:t>
            </a:r>
            <a:r>
              <a:rPr lang="en-CA" sz="1050" b="0" i="0" u="none" strike="noStrike" baseline="0" dirty="0">
                <a:latin typeface="NimbusRomNo9L-Regu"/>
              </a:rPr>
              <a:t> et al, 2015)</a:t>
            </a:r>
            <a:endParaRPr lang="en-I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2BBD5F-E14A-5C14-19CF-ECEA011B9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17" y="4427801"/>
            <a:ext cx="4458023" cy="21104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870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3F86B-3909-78F4-1B9E-44FC497EE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E1CE3120-892C-C34E-0B1A-2C61B43E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87C80A-1FE0-C59B-E2DC-CB0655941BE0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2213F-9585-5A63-5A5C-4E66FDB79FCF}"/>
              </a:ext>
            </a:extLst>
          </p:cNvPr>
          <p:cNvSpPr txBox="1"/>
          <p:nvPr/>
        </p:nvSpPr>
        <p:spPr>
          <a:xfrm>
            <a:off x="0" y="56375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for SAR and multi-spectral Classification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32152-6239-5E1C-1CC4-8F991BE0E33F}"/>
              </a:ext>
            </a:extLst>
          </p:cNvPr>
          <p:cNvSpPr txBox="1"/>
          <p:nvPr/>
        </p:nvSpPr>
        <p:spPr>
          <a:xfrm>
            <a:off x="658368" y="1347717"/>
            <a:ext cx="214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u="sng" dirty="0"/>
              <a:t>Labels</a:t>
            </a:r>
            <a:r>
              <a:rPr lang="en-CA" dirty="0"/>
              <a:t>: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45F29B-BCB1-EFEB-3026-1E31B94F7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479" y="1347717"/>
            <a:ext cx="6420606" cy="5363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B436871-C8D0-C73C-BFB6-30C8A636FD4D}"/>
              </a:ext>
            </a:extLst>
          </p:cNvPr>
          <p:cNvSpPr txBox="1"/>
          <p:nvPr/>
        </p:nvSpPr>
        <p:spPr>
          <a:xfrm>
            <a:off x="585216" y="1837944"/>
            <a:ext cx="37033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CA" dirty="0"/>
              <a:t>Compact high-rises</a:t>
            </a:r>
          </a:p>
          <a:p>
            <a:pPr marL="342900" indent="-342900">
              <a:buAutoNum type="arabicPeriod"/>
            </a:pPr>
            <a:r>
              <a:rPr lang="en-CA" dirty="0"/>
              <a:t>Compact middle-rise</a:t>
            </a:r>
          </a:p>
          <a:p>
            <a:pPr marL="342900" indent="-342900">
              <a:buAutoNum type="arabicPeriod"/>
            </a:pPr>
            <a:r>
              <a:rPr lang="en-CA" dirty="0"/>
              <a:t>Compact low-rise</a:t>
            </a:r>
          </a:p>
          <a:p>
            <a:pPr marL="342900" indent="-342900">
              <a:buAutoNum type="arabicPeriod"/>
            </a:pPr>
            <a:r>
              <a:rPr lang="en-CA" dirty="0"/>
              <a:t>Open high-rise</a:t>
            </a:r>
          </a:p>
          <a:p>
            <a:pPr marL="342900" indent="-342900">
              <a:buAutoNum type="arabicPeriod"/>
            </a:pPr>
            <a:r>
              <a:rPr lang="en-CA" dirty="0"/>
              <a:t>Open middle-rise</a:t>
            </a:r>
          </a:p>
          <a:p>
            <a:pPr marL="342900" indent="-342900">
              <a:buAutoNum type="arabicPeriod"/>
            </a:pPr>
            <a:r>
              <a:rPr lang="en-CA" dirty="0"/>
              <a:t>Open low-rise</a:t>
            </a:r>
          </a:p>
          <a:p>
            <a:pPr marL="342900" indent="-342900">
              <a:buAutoNum type="arabicPeriod"/>
            </a:pPr>
            <a:r>
              <a:rPr lang="en-CA" dirty="0"/>
              <a:t>Lightweight low-rise</a:t>
            </a:r>
          </a:p>
          <a:p>
            <a:pPr marL="342900" indent="-342900">
              <a:buAutoNum type="arabicPeriod"/>
            </a:pPr>
            <a:r>
              <a:rPr lang="en-CA" dirty="0"/>
              <a:t>Large low-rise</a:t>
            </a:r>
          </a:p>
          <a:p>
            <a:pPr marL="342900" indent="-342900">
              <a:buAutoNum type="arabicPeriod"/>
            </a:pPr>
            <a:r>
              <a:rPr lang="en-CA" dirty="0"/>
              <a:t>Sparsely Built</a:t>
            </a:r>
          </a:p>
          <a:p>
            <a:pPr marL="342900" indent="-342900">
              <a:buAutoNum type="arabicPeriod"/>
            </a:pPr>
            <a:r>
              <a:rPr lang="en-CA" dirty="0"/>
              <a:t>Heavy Industry</a:t>
            </a:r>
          </a:p>
          <a:p>
            <a:pPr marL="342900" indent="-342900">
              <a:buAutoNum type="arabicPeriod"/>
            </a:pPr>
            <a:r>
              <a:rPr lang="en-CA" dirty="0"/>
              <a:t>Dense Trees</a:t>
            </a:r>
          </a:p>
          <a:p>
            <a:pPr marL="342900" indent="-342900">
              <a:buAutoNum type="arabicPeriod"/>
            </a:pPr>
            <a:r>
              <a:rPr lang="en-CA" dirty="0"/>
              <a:t>Scattered Trees</a:t>
            </a:r>
          </a:p>
          <a:p>
            <a:pPr marL="342900" indent="-342900">
              <a:buAutoNum type="arabicPeriod"/>
            </a:pPr>
            <a:r>
              <a:rPr lang="en-CA" dirty="0"/>
              <a:t>Bush/Scrub</a:t>
            </a:r>
          </a:p>
          <a:p>
            <a:pPr marL="342900" indent="-342900">
              <a:buAutoNum type="arabicPeriod"/>
            </a:pPr>
            <a:r>
              <a:rPr lang="en-CA" dirty="0"/>
              <a:t>Low Plants</a:t>
            </a:r>
          </a:p>
          <a:p>
            <a:pPr marL="342900" indent="-342900">
              <a:buAutoNum type="arabicPeriod"/>
            </a:pPr>
            <a:r>
              <a:rPr lang="en-CA" dirty="0"/>
              <a:t>Bare Rock or Paved</a:t>
            </a:r>
          </a:p>
          <a:p>
            <a:pPr marL="342900" indent="-342900">
              <a:buAutoNum type="arabicPeriod"/>
            </a:pPr>
            <a:r>
              <a:rPr lang="en-CA" dirty="0"/>
              <a:t>Bare Soil or Sand</a:t>
            </a:r>
          </a:p>
          <a:p>
            <a:pPr marL="342900" indent="-342900">
              <a:buAutoNum type="arabicPeriod"/>
            </a:pPr>
            <a:r>
              <a:rPr lang="en-CA" dirty="0"/>
              <a:t>Water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1493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0CA18-9A01-308E-75E5-6BAEF2663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E3332F71-476F-908C-0A15-7F732B7EF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1" y="199193"/>
            <a:ext cx="2051177" cy="364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AD902F-A47B-0218-6FB2-D1B74B8E90AA}"/>
              </a:ext>
            </a:extLst>
          </p:cNvPr>
          <p:cNvSpPr txBox="1"/>
          <p:nvPr/>
        </p:nvSpPr>
        <p:spPr>
          <a:xfrm>
            <a:off x="909915" y="1478912"/>
            <a:ext cx="1037217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33475-ED85-C17F-171C-A3242232FCC9}"/>
              </a:ext>
            </a:extLst>
          </p:cNvPr>
          <p:cNvSpPr txBox="1"/>
          <p:nvPr/>
        </p:nvSpPr>
        <p:spPr>
          <a:xfrm>
            <a:off x="0" y="56375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1" dirty="0">
                <a:solidFill>
                  <a:srgbClr val="052F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for SAR and multi-spectral Classification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052FF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695F96-2159-8614-FC8B-254E014741CC}"/>
              </a:ext>
            </a:extLst>
          </p:cNvPr>
          <p:cNvSpPr txBox="1"/>
          <p:nvPr/>
        </p:nvSpPr>
        <p:spPr>
          <a:xfrm>
            <a:off x="4061460" y="1337950"/>
            <a:ext cx="4069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Data comprises of:</a:t>
            </a:r>
          </a:p>
          <a:p>
            <a:pPr algn="ctr"/>
            <a:r>
              <a:rPr lang="en-CA" dirty="0"/>
              <a:t> </a:t>
            </a:r>
            <a:r>
              <a:rPr lang="en-CA" b="1" dirty="0"/>
              <a:t>400,673</a:t>
            </a:r>
            <a:r>
              <a:rPr lang="en-CA" dirty="0"/>
              <a:t> images patches from each satellite</a:t>
            </a:r>
          </a:p>
          <a:p>
            <a:pPr algn="ctr"/>
            <a:endParaRPr lang="en-I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D90D78-0439-82DC-BABA-F75A053CAF15}"/>
              </a:ext>
            </a:extLst>
          </p:cNvPr>
          <p:cNvCxnSpPr>
            <a:stCxn id="6" idx="1"/>
          </p:cNvCxnSpPr>
          <p:nvPr/>
        </p:nvCxnSpPr>
        <p:spPr>
          <a:xfrm flipH="1">
            <a:off x="2871216" y="1938115"/>
            <a:ext cx="1190244" cy="832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75C559-848F-F16D-C5B0-538C135E972F}"/>
              </a:ext>
            </a:extLst>
          </p:cNvPr>
          <p:cNvCxnSpPr>
            <a:cxnSpLocks/>
          </p:cNvCxnSpPr>
          <p:nvPr/>
        </p:nvCxnSpPr>
        <p:spPr>
          <a:xfrm>
            <a:off x="8130540" y="1938114"/>
            <a:ext cx="1190244" cy="832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4373B20-81A7-BAB3-27B9-5FAEA319CEF8}"/>
              </a:ext>
            </a:extLst>
          </p:cNvPr>
          <p:cNvSpPr txBox="1"/>
          <p:nvPr/>
        </p:nvSpPr>
        <p:spPr>
          <a:xfrm>
            <a:off x="732282" y="2835423"/>
            <a:ext cx="5650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Sentinal-1: (SAR radar)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32x32 pixel patches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8 dimensions: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240F86-740D-CB13-3915-434C48790A65}"/>
              </a:ext>
            </a:extLst>
          </p:cNvPr>
          <p:cNvSpPr txBox="1"/>
          <p:nvPr/>
        </p:nvSpPr>
        <p:spPr>
          <a:xfrm>
            <a:off x="8483346" y="2852928"/>
            <a:ext cx="2544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Sentinal-2: (multi spec)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32x32 pixel patches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10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D1CE1A-DF9D-CE24-2F52-3C3484779D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954834"/>
              </p:ext>
            </p:extLst>
          </p:nvPr>
        </p:nvGraphicFramePr>
        <p:xfrm>
          <a:off x="8483346" y="3807922"/>
          <a:ext cx="2882646" cy="26942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0882">
                  <a:extLst>
                    <a:ext uri="{9D8B030D-6E8A-4147-A177-3AD203B41FA5}">
                      <a16:colId xmlns:a16="http://schemas.microsoft.com/office/drawing/2014/main" val="111623296"/>
                    </a:ext>
                  </a:extLst>
                </a:gridCol>
                <a:gridCol w="960882">
                  <a:extLst>
                    <a:ext uri="{9D8B030D-6E8A-4147-A177-3AD203B41FA5}">
                      <a16:colId xmlns:a16="http://schemas.microsoft.com/office/drawing/2014/main" val="1939516540"/>
                    </a:ext>
                  </a:extLst>
                </a:gridCol>
                <a:gridCol w="960882">
                  <a:extLst>
                    <a:ext uri="{9D8B030D-6E8A-4147-A177-3AD203B41FA5}">
                      <a16:colId xmlns:a16="http://schemas.microsoft.com/office/drawing/2014/main" val="1623123232"/>
                    </a:ext>
                  </a:extLst>
                </a:gridCol>
              </a:tblGrid>
              <a:tr h="412922"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u="none" strike="noStrike" dirty="0">
                          <a:effectLst/>
                        </a:rPr>
                        <a:t>Band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u="none" strike="noStrike" dirty="0">
                          <a:effectLst/>
                        </a:rPr>
                        <a:t>Name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100" b="1" u="none" strike="noStrike" dirty="0">
                          <a:effectLst/>
                        </a:rPr>
                        <a:t>Wavelength</a:t>
                      </a:r>
                      <a:endParaRPr lang="en-CA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3238640"/>
                  </a:ext>
                </a:extLst>
              </a:tr>
              <a:tr h="22813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B2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Blue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200" u="none" strike="noStrike">
                          <a:effectLst/>
                        </a:rPr>
                        <a:t>490</a:t>
                      </a:r>
                      <a:endParaRPr lang="en-I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6425851"/>
                  </a:ext>
                </a:extLst>
              </a:tr>
              <a:tr h="22813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B3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Green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200" u="none" strike="noStrike">
                          <a:effectLst/>
                        </a:rPr>
                        <a:t>560</a:t>
                      </a:r>
                      <a:endParaRPr lang="en-I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6149526"/>
                  </a:ext>
                </a:extLst>
              </a:tr>
              <a:tr h="22813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B4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Red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200" u="none" strike="noStrike">
                          <a:effectLst/>
                        </a:rPr>
                        <a:t>665</a:t>
                      </a:r>
                      <a:endParaRPr lang="en-IL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0040533"/>
                  </a:ext>
                </a:extLst>
              </a:tr>
              <a:tr h="22813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B5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Red Edge-1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dirty="0">
                          <a:effectLst/>
                        </a:rPr>
                        <a:t>705</a:t>
                      </a:r>
                      <a:endParaRPr lang="en-I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6076825"/>
                  </a:ext>
                </a:extLst>
              </a:tr>
              <a:tr h="22813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B6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Red Edge-2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dirty="0">
                          <a:effectLst/>
                        </a:rPr>
                        <a:t>740</a:t>
                      </a:r>
                      <a:endParaRPr lang="en-I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95579055"/>
                  </a:ext>
                </a:extLst>
              </a:tr>
              <a:tr h="22813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B7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Red Edge-3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200" u="none" strike="noStrike" dirty="0">
                          <a:effectLst/>
                        </a:rPr>
                        <a:t>783</a:t>
                      </a:r>
                      <a:endParaRPr lang="en-I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4191209"/>
                  </a:ext>
                </a:extLst>
              </a:tr>
              <a:tr h="22813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B8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NIR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200" u="none" strike="noStrike" dirty="0">
                          <a:effectLst/>
                        </a:rPr>
                        <a:t>842</a:t>
                      </a:r>
                      <a:endParaRPr lang="en-I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4570558"/>
                  </a:ext>
                </a:extLst>
              </a:tr>
              <a:tr h="22813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B8A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Narrow NIR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200" u="none" strike="noStrike" dirty="0">
                          <a:effectLst/>
                        </a:rPr>
                        <a:t>865</a:t>
                      </a:r>
                      <a:endParaRPr lang="en-I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519743"/>
                  </a:ext>
                </a:extLst>
              </a:tr>
              <a:tr h="22813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B11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SWIR 1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200" u="none" strike="noStrike" dirty="0">
                          <a:effectLst/>
                        </a:rPr>
                        <a:t>1610</a:t>
                      </a:r>
                      <a:endParaRPr lang="en-I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8566547"/>
                  </a:ext>
                </a:extLst>
              </a:tr>
              <a:tr h="228134"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>
                          <a:effectLst/>
                        </a:rPr>
                        <a:t>B12</a:t>
                      </a:r>
                      <a:endParaRPr lang="en-CA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200" u="none" strike="noStrike" dirty="0">
                          <a:effectLst/>
                        </a:rPr>
                        <a:t>SWIR 2</a:t>
                      </a:r>
                      <a:endParaRPr lang="en-CA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L" sz="1200" u="none" strike="noStrike" dirty="0">
                          <a:effectLst/>
                        </a:rPr>
                        <a:t>2190</a:t>
                      </a:r>
                      <a:endParaRPr lang="en-IL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8291017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535D981-E1E7-D911-4C4A-8C097920C191}"/>
              </a:ext>
            </a:extLst>
          </p:cNvPr>
          <p:cNvSpPr txBox="1"/>
          <p:nvPr/>
        </p:nvSpPr>
        <p:spPr>
          <a:xfrm>
            <a:off x="591312" y="3870694"/>
            <a:ext cx="550468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L" sz="1400" dirty="0"/>
              <a:t>Real part of original VH complex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sz="1400" dirty="0"/>
              <a:t>Imaginary part of original VH complex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sz="1400" dirty="0"/>
              <a:t>Real part of original VV complex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sz="1400" dirty="0"/>
              <a:t>Imaginary part of original VV complex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sz="1400" dirty="0"/>
              <a:t>Intensity of lee filtered VH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sz="1400" dirty="0"/>
              <a:t>Intensity of lee filtered VV signal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sz="1400" dirty="0"/>
              <a:t>Real part of lee filtered </a:t>
            </a:r>
            <a:r>
              <a:rPr lang="en-IL" sz="1400" dirty="0" err="1"/>
              <a:t>PolSAR</a:t>
            </a:r>
            <a:r>
              <a:rPr lang="en-IL" sz="1400" dirty="0"/>
              <a:t> covariance matrix off-diagonal element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L" sz="1400" dirty="0"/>
              <a:t>Imaginary part of lee filtered </a:t>
            </a:r>
            <a:r>
              <a:rPr lang="en-IL" sz="1400" dirty="0" err="1"/>
              <a:t>PolSAR</a:t>
            </a:r>
            <a:r>
              <a:rPr lang="en-IL" sz="1400" dirty="0"/>
              <a:t> covariance matrix off-diagonal element</a:t>
            </a:r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7868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4736</TotalTime>
  <Words>1099</Words>
  <Application>Microsoft Office PowerPoint</Application>
  <PresentationFormat>Widescreen</PresentationFormat>
  <Paragraphs>349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Aptos Narrow</vt:lpstr>
      <vt:lpstr>Arial</vt:lpstr>
      <vt:lpstr>Calibri</vt:lpstr>
      <vt:lpstr>NimbusRomNo9L-Regu</vt:lpstr>
      <vt:lpstr>Var(--jp-code-font-family)</vt:lpstr>
      <vt:lpstr>Office Theme</vt:lpstr>
      <vt:lpstr>CNN Classification using SAR radar and multi-spec from satellites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Vegetation and tree canopy signal modeling</dc:title>
  <dc:creator>Nadav Kedem</dc:creator>
  <cp:lastModifiedBy>Nadav Kedem</cp:lastModifiedBy>
  <cp:revision>55</cp:revision>
  <dcterms:created xsi:type="dcterms:W3CDTF">2024-04-30T08:44:22Z</dcterms:created>
  <dcterms:modified xsi:type="dcterms:W3CDTF">2024-11-28T12:21:02Z</dcterms:modified>
</cp:coreProperties>
</file>